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Rajdhani SemiBold"/>
      <p:regular r:id="rId52"/>
      <p:bold r:id="rId53"/>
    </p:embeddedFont>
    <p:embeddedFont>
      <p:font typeface="Rajdhani Medium"/>
      <p:regular r:id="rId54"/>
      <p:bold r:id="rId55"/>
    </p:embeddedFont>
    <p:embeddedFont>
      <p:font typeface="Rajdhani"/>
      <p:regular r:id="rId56"/>
      <p:bold r:id="rId57"/>
    </p:embeddedFont>
    <p:embeddedFont>
      <p:font typeface="Raleway Extra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RalewayExtra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Extra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ajdhaniSemiBold-bold.fntdata"/><Relationship Id="rId52" Type="http://schemas.openxmlformats.org/officeDocument/2006/relationships/font" Target="fonts/RajdhaniSemiBold-regular.fntdata"/><Relationship Id="rId11" Type="http://schemas.openxmlformats.org/officeDocument/2006/relationships/slide" Target="slides/slide6.xml"/><Relationship Id="rId55" Type="http://schemas.openxmlformats.org/officeDocument/2006/relationships/font" Target="fonts/RajdhaniMedium-bold.fntdata"/><Relationship Id="rId10" Type="http://schemas.openxmlformats.org/officeDocument/2006/relationships/slide" Target="slides/slide5.xml"/><Relationship Id="rId54" Type="http://schemas.openxmlformats.org/officeDocument/2006/relationships/font" Target="fonts/RajdhaniMedium-regular.fntdata"/><Relationship Id="rId13" Type="http://schemas.openxmlformats.org/officeDocument/2006/relationships/slide" Target="slides/slide8.xml"/><Relationship Id="rId57" Type="http://schemas.openxmlformats.org/officeDocument/2006/relationships/font" Target="fonts/Rajdhani-bold.fntdata"/><Relationship Id="rId12" Type="http://schemas.openxmlformats.org/officeDocument/2006/relationships/slide" Target="slides/slide7.xml"/><Relationship Id="rId56" Type="http://schemas.openxmlformats.org/officeDocument/2006/relationships/font" Target="fonts/Rajdhani-regular.fntdata"/><Relationship Id="rId15" Type="http://schemas.openxmlformats.org/officeDocument/2006/relationships/slide" Target="slides/slide10.xml"/><Relationship Id="rId59" Type="http://schemas.openxmlformats.org/officeDocument/2006/relationships/font" Target="fonts/RalewayExtraLight-bold.fntdata"/><Relationship Id="rId14" Type="http://schemas.openxmlformats.org/officeDocument/2006/relationships/slide" Target="slides/slide9.xml"/><Relationship Id="rId58" Type="http://schemas.openxmlformats.org/officeDocument/2006/relationships/font" Target="fonts/RalewayExtra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essboard" TargetMode="External"/><Relationship Id="rId3" Type="http://schemas.openxmlformats.org/officeDocument/2006/relationships/hyperlink" Target="https://en.wikipedia.org/wiki/Chess_piece" TargetMode="External"/><Relationship Id="rId4" Type="http://schemas.openxmlformats.org/officeDocument/2006/relationships/hyperlink" Target="https://en.wikipedia.org/wiki/King_(chess)" TargetMode="External"/><Relationship Id="rId10" Type="http://schemas.openxmlformats.org/officeDocument/2006/relationships/hyperlink" Target="https://en.wikipedia.org/wiki/White_and_Black_in_chess" TargetMode="External"/><Relationship Id="rId9" Type="http://schemas.openxmlformats.org/officeDocument/2006/relationships/hyperlink" Target="https://en.wikipedia.org/wiki/Pawn_(chess)" TargetMode="External"/><Relationship Id="rId5" Type="http://schemas.openxmlformats.org/officeDocument/2006/relationships/hyperlink" Target="https://en.wikipedia.org/wiki/Queen_(chess)" TargetMode="External"/><Relationship Id="rId6" Type="http://schemas.openxmlformats.org/officeDocument/2006/relationships/hyperlink" Target="https://en.wikipedia.org/wiki/Rook_(chess)" TargetMode="External"/><Relationship Id="rId7" Type="http://schemas.openxmlformats.org/officeDocument/2006/relationships/hyperlink" Target="https://en.wikipedia.org/wiki/Bishop_(chess)" TargetMode="External"/><Relationship Id="rId8" Type="http://schemas.openxmlformats.org/officeDocument/2006/relationships/hyperlink" Target="https://en.wikipedia.org/wiki/Knight_(ches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stling" TargetMode="External"/><Relationship Id="rId3" Type="http://schemas.openxmlformats.org/officeDocument/2006/relationships/hyperlink" Target="https://en.wikipedia.org/wiki/Zugzwa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Thomas McGrath - research scientist at DeepMind, </a:t>
            </a:r>
            <a:r>
              <a:rPr lang="pl">
                <a:highlight>
                  <a:schemeClr val="lt1"/>
                </a:highlight>
              </a:rPr>
              <a:t>“</a:t>
            </a:r>
            <a:r>
              <a:rPr lang="pl">
                <a:solidFill>
                  <a:srgbClr val="727272"/>
                </a:solidFill>
                <a:highlight>
                  <a:schemeClr val="lt1"/>
                </a:highlight>
              </a:rPr>
              <a:t>particularly interested in what we can learn from very capable agents, how they learn, and whether they represent their domain in ways we understand. I’m also interested in applications of interpretability to science and safety.” </a:t>
            </a:r>
            <a:endParaRPr>
              <a:solidFill>
                <a:srgbClr val="727272"/>
              </a:solidFill>
              <a:highlight>
                <a:schemeClr val="lt1"/>
              </a:highlight>
            </a:endParaRPr>
          </a:p>
          <a:p>
            <a:pPr indent="0" lvl="0" marL="0" rtl="0" algn="l">
              <a:spcBef>
                <a:spcPts val="0"/>
              </a:spcBef>
              <a:spcAft>
                <a:spcPts val="0"/>
              </a:spcAft>
              <a:buNone/>
            </a:pPr>
            <a:r>
              <a:t/>
            </a:r>
            <a:endParaRPr>
              <a:solidFill>
                <a:srgbClr val="727272"/>
              </a:solidFill>
              <a:highlight>
                <a:schemeClr val="lt1"/>
              </a:highlight>
            </a:endParaRPr>
          </a:p>
          <a:p>
            <a:pPr indent="0" lvl="0" marL="0" rtl="0" algn="l">
              <a:spcBef>
                <a:spcPts val="0"/>
              </a:spcBef>
              <a:spcAft>
                <a:spcPts val="0"/>
              </a:spcAft>
              <a:buNone/>
            </a:pPr>
            <a:r>
              <a:rPr lang="pl">
                <a:solidFill>
                  <a:schemeClr val="dk1"/>
                </a:solidFill>
              </a:rPr>
              <a:t>Andrei Kapishnikov - </a:t>
            </a:r>
            <a:r>
              <a:rPr lang="pl" sz="1050">
                <a:solidFill>
                  <a:schemeClr val="dk1"/>
                </a:solidFill>
                <a:highlight>
                  <a:srgbClr val="FFFFFF"/>
                </a:highlight>
                <a:latin typeface="Roboto"/>
                <a:ea typeface="Roboto"/>
                <a:cs typeface="Roboto"/>
                <a:sym typeface="Roboto"/>
              </a:rPr>
              <a:t>Software engineer at Google </a:t>
            </a:r>
            <a:r>
              <a:rPr lang="pl" sz="1050">
                <a:solidFill>
                  <a:schemeClr val="dk1"/>
                </a:solidFill>
                <a:highlight>
                  <a:srgbClr val="FFFFFF"/>
                </a:highlight>
                <a:latin typeface="Roboto"/>
                <a:ea typeface="Roboto"/>
                <a:cs typeface="Roboto"/>
                <a:sym typeface="Roboto"/>
              </a:rPr>
              <a:t>Research</a:t>
            </a:r>
            <a:r>
              <a:rPr lang="pl" sz="1050">
                <a:solidFill>
                  <a:schemeClr val="dk1"/>
                </a:solidFill>
                <a:highlight>
                  <a:srgbClr val="FFFFFF"/>
                </a:highlight>
                <a:latin typeface="Roboto"/>
                <a:ea typeface="Roboto"/>
                <a:cs typeface="Roboto"/>
                <a:sym typeface="Roboto"/>
              </a:rPr>
              <a:t>. Invented, developed and published new ML explainability methods - XRAI and Guided IG. As the leading author, presented the methods at the ICCV and CVPR top ML conferences. The method was integrated into the Google Cloud eXplainable AI offering. In 2021, a paper that uses the method as the primary explainability tool was published in Nature. Patent pending.</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pl" sz="1050">
                <a:solidFill>
                  <a:schemeClr val="dk1"/>
                </a:solidFill>
                <a:highlight>
                  <a:srgbClr val="FFFFFF"/>
                </a:highlight>
                <a:latin typeface="Roboto"/>
                <a:ea typeface="Roboto"/>
                <a:cs typeface="Roboto"/>
                <a:sym typeface="Roboto"/>
              </a:rPr>
              <a:t>Been Kim - </a:t>
            </a:r>
            <a:r>
              <a:rPr lang="pl" sz="1200">
                <a:solidFill>
                  <a:schemeClr val="dk1"/>
                </a:solidFill>
                <a:latin typeface="Roboto"/>
                <a:ea typeface="Roboto"/>
                <a:cs typeface="Roboto"/>
                <a:sym typeface="Roboto"/>
              </a:rPr>
              <a:t>Staff Research Scientist at Google Brain. I</a:t>
            </a:r>
            <a:r>
              <a:rPr lang="pl" sz="1050">
                <a:solidFill>
                  <a:schemeClr val="dk1"/>
                </a:solidFill>
                <a:highlight>
                  <a:srgbClr val="FFFFFF"/>
                </a:highlight>
                <a:latin typeface="Roboto"/>
                <a:ea typeface="Roboto"/>
                <a:cs typeface="Roboto"/>
                <a:sym typeface="Roboto"/>
              </a:rPr>
              <a:t>nterested in helping humans to communicate with complex machine learning models: not only by building tools (and tools to criticize them), but also studying their nature, compared to humans. She believes the language that humans and machines communicate must be human-centered--higher-level, human-friendly concepts--so that it can make sense to everyon , regardless of how much they know about ML. One of her works -  TCAV - received UNESCO Netexplo award, was featured at Google I/O 19' and in Brian Christian's book on The Alignment Problem.</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pl" sz="1050">
                <a:solidFill>
                  <a:schemeClr val="dk1"/>
                </a:solidFill>
                <a:highlight>
                  <a:srgbClr val="FFFFFF"/>
                </a:highlight>
                <a:latin typeface="Roboto"/>
                <a:ea typeface="Roboto"/>
                <a:cs typeface="Roboto"/>
                <a:sym typeface="Roboto"/>
              </a:rPr>
              <a:t>Vladimir Kramnik - a russian chess grandmaster, classical world chess champion from 2000 to 2006, and the undisputed world chess champion from 2006 to 2007. He has won three team gold medals and three individual medals at Chess Olympiads.</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10d2a6e4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10d2a6e4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Discovery of new chess variants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10d2a6e4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10d2a6e4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rabicPeriod"/>
            </a:pPr>
            <a:r>
              <a:t/>
            </a:r>
            <a:endParaRPr sz="1000">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10d2a6e4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10d2a6e4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We shall begin with discovering the knowledge of man-made concepts (so in a supervised approach, as they are defined e.g. in Stockfish for position </a:t>
            </a:r>
            <a:r>
              <a:rPr lang="pl"/>
              <a:t>evaluation</a:t>
            </a:r>
            <a:r>
              <a:rPr lang="pl"/>
              <a:t>) inside AlphaZero.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10d2a6e4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10d2a6e4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In the context of the next few slides, we will recognize the concept as a user-defined function on the network input z^0.</a:t>
            </a:r>
            <a:endParaRPr sz="1000">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10d2a6e4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10d2a6e4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There are more than 100 human-engineered concepts, both binary and continuous, simple and complex.</a:t>
            </a:r>
            <a:endParaRPr sz="1000">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10d2a6e4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10d2a6e4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To discover the encoding of human concepts inside AlphaZero, the authors of the paper began with randomly drawing 10^5 games from the ChessBase database.</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For each position in each of these games</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all concepts values were calculated</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activations of each layer were computed</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10d2a6e4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10d2a6e4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These were then used to train a huge number of linear models: logistic regression for binary concepts and linear regression for continuous concepts, both with L1 regularization.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loss was calculated between the value of a concept at a given position and the activation of dth layer of the network at timestep t of its training.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data was split into training, validation and test sets to first train the model and find the regularization coefficient, and then test its accuracy.</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scores of the models had to be normalized since the authors were using both the classificators and regressors.</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Logistic regression was scored with normalized accuracy, i.e. 50% of standard accuracy gave a score of zero</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Linear regression was scored with R^2 (coefficient of determination)</a:t>
            </a:r>
            <a:endParaRPr sz="1000">
              <a:solidFill>
                <a:schemeClr val="dk1"/>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10d2a6e4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10d2a6e4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10d2a6e4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10d2a6e4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total_t_ph - Stockfish 8 ‘total score’</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outliers </a:t>
            </a:r>
            <a:r>
              <a:rPr lang="pl" sz="1000">
                <a:solidFill>
                  <a:schemeClr val="dk1"/>
                </a:solidFill>
                <a:highlight>
                  <a:schemeClr val="lt1"/>
                </a:highlight>
              </a:rPr>
              <a:t>highlight</a:t>
            </a:r>
            <a:r>
              <a:rPr lang="pl" sz="1000">
                <a:solidFill>
                  <a:schemeClr val="dk1"/>
                </a:solidFill>
                <a:highlight>
                  <a:schemeClr val="lt1"/>
                </a:highlight>
              </a:rPr>
              <a:t> potential differences between Alpha-Zero’s search and Stockfish’s concept calculation, In all 12 outlier positions where the regressed </a:t>
            </a:r>
            <a:r>
              <a:rPr lang="pl" sz="1000">
                <a:solidFill>
                  <a:schemeClr val="dk1"/>
                </a:solidFill>
                <a:highlight>
                  <a:schemeClr val="lt1"/>
                </a:highlight>
              </a:rPr>
              <a:t>score</a:t>
            </a:r>
            <a:r>
              <a:rPr lang="pl" sz="1000">
                <a:solidFill>
                  <a:schemeClr val="dk1"/>
                </a:solidFill>
                <a:highlight>
                  <a:schemeClr val="lt1"/>
                </a:highlight>
              </a:rPr>
              <a:t> is more favorable to white than the Stockfish score, black’s queen can be recaptured as part of an exchange sequence.</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Recapture - capture a piece of the opponent after he first captures your piece</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AlphaZero seems to have some planning encoded while Stockfish doesn’t because other things take care of it?</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Summary: Stockfish’s value of this concept doesn’t include planning, while AlphaZero does - it’s more favorable to white because the opponent’s queen can be recaptured as part of an exchange sequence.</a:t>
            </a:r>
            <a:endParaRPr sz="1000">
              <a:solidFill>
                <a:schemeClr val="dk1"/>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10d2a6e4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10d2a6e4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Many human-defined concepts can be predicted with high but not perfect accuracy from intermediate representations in AlphaZero when training has progressed sufficiently, but this does not determine how these concepts relate to the outputs of the network</a:t>
            </a:r>
            <a:endParaRPr sz="1000">
              <a:solidFill>
                <a:schemeClr val="dk1"/>
              </a:solidFill>
              <a:highlight>
                <a:schemeClr val="lt1"/>
              </a:highlight>
            </a:endParaRPr>
          </a:p>
          <a:p>
            <a:pPr indent="0" lvl="0" marL="0" rtl="0" algn="l">
              <a:spcBef>
                <a:spcPts val="1200"/>
              </a:spcBef>
              <a:spcAft>
                <a:spcPts val="0"/>
              </a:spcAft>
              <a:buNone/>
            </a:pPr>
            <a:r>
              <a:rPr lang="pl" sz="1000">
                <a:solidFill>
                  <a:schemeClr val="dk1"/>
                </a:solidFill>
                <a:highlight>
                  <a:schemeClr val="lt1"/>
                </a:highlight>
              </a:rPr>
              <a:t>Even though intermediate representations allow for predicting human-defined concepts, it doesn’t necessarily mean that they are actually used by the network and can be ‘seen’ in its output.</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As their next approach, the authors proposed to try to predict the value v from the network (i.e. estimated expected return, can be understood as a value between -1 and 1 that the higher it is, the bigger the chance of winning).</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Their approach was based on regressing this value by using the values of different concepts on the input to the network. This way, they could check whether these concepts have any predictive power.</a:t>
            </a:r>
            <a:endParaRPr sz="1000">
              <a:solidFill>
                <a:schemeClr val="dk1"/>
              </a:solidFill>
              <a:highlight>
                <a:schemeClr val="lt1"/>
              </a:highlight>
            </a:endParaRPr>
          </a:p>
          <a:p>
            <a:pPr indent="0" lvl="0" marL="0" rtl="0" algn="l">
              <a:lnSpc>
                <a:spcPct val="115000"/>
              </a:lnSpc>
              <a:spcBef>
                <a:spcPts val="1200"/>
              </a:spcBef>
              <a:spcAft>
                <a:spcPts val="0"/>
              </a:spcAft>
              <a:buNone/>
            </a:pPr>
            <a:r>
              <a:rPr lang="pl" sz="1000">
                <a:solidFill>
                  <a:schemeClr val="dk1"/>
                </a:solidFill>
              </a:rPr>
              <a:t>how AlphaZero’s value function relates to human concepts over the course of training</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v - position evaluation</a:t>
            </a:r>
            <a:endParaRPr sz="1000">
              <a:solidFill>
                <a:schemeClr val="dk1"/>
              </a:solidFill>
            </a:endParaRPr>
          </a:p>
          <a:p>
            <a:pPr indent="0" lvl="0" marL="0" rtl="0" algn="l">
              <a:spcBef>
                <a:spcPts val="120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110d2a6e4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110d2a6e4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10d2a6e4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10d2a6e4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l" sz="1000">
                <a:solidFill>
                  <a:schemeClr val="dk1"/>
                </a:solidFill>
                <a:highlight>
                  <a:schemeClr val="lt1"/>
                </a:highlight>
              </a:rPr>
              <a:t>Left</a:t>
            </a:r>
            <a:r>
              <a:rPr lang="pl" sz="1000">
                <a:solidFill>
                  <a:schemeClr val="dk1"/>
                </a:solidFill>
                <a:highlight>
                  <a:schemeClr val="lt1"/>
                </a:highlight>
              </a:rPr>
              <a:t>: </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values of the pieces normalized by the corresponding pawn weight</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the figure shows that piece values converge toward commonly accepted values after 128k training steps</a:t>
            </a:r>
            <a:endParaRPr sz="1000">
              <a:solidFill>
                <a:schemeClr val="dk1"/>
              </a:solidFill>
              <a:highlight>
                <a:schemeClr val="lt1"/>
              </a:highlight>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simple values for material are one of the first things a beginner chess player learns, and they allow for basic assessment of a position</a:t>
            </a:r>
            <a:r>
              <a:rPr lang="pl"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b="1" lang="pl" sz="1000">
                <a:solidFill>
                  <a:schemeClr val="dk1"/>
                </a:solidFill>
                <a:highlight>
                  <a:schemeClr val="lt1"/>
                </a:highlight>
              </a:rPr>
              <a:t>Right:</a:t>
            </a:r>
            <a:endParaRPr b="1"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more complex concepts</a:t>
            </a:r>
            <a:endParaRPr sz="1000">
              <a:solidFill>
                <a:schemeClr val="dk1"/>
              </a:solidFill>
              <a:highlight>
                <a:schemeClr val="lt1"/>
              </a:highlight>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At initialization, no concept weights are statistically significantly different from zero at 95% confidence.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Material and space are the first concepts to differ significantly from zero at 2k training steps.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More sophisticated concepts, such as king safety, threats, and mobility, become statistically significantly nonzero only past 8k steps and only increase substantially at 32k steps and beyond. This coincides with the point when there is a sharp rise in r</a:t>
            </a:r>
            <a:r>
              <a:rPr lang="pl" sz="700">
                <a:solidFill>
                  <a:schemeClr val="dk1"/>
                </a:solidFill>
              </a:rPr>
              <a:t>2 </a:t>
            </a:r>
            <a:r>
              <a:rPr lang="pl" sz="1000">
                <a:solidFill>
                  <a:schemeClr val="dk1"/>
                </a:solidFill>
              </a:rPr>
              <a:t>in their what–when–where plots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The imbalance concept appears to play a marginal role in position evaluation; although it receives nonzero weight at 32k training steps, the weight assigned to it is minimal and rapidly reverts to being approximately zero.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pl" sz="1000">
                <a:solidFill>
                  <a:schemeClr val="dk1"/>
                </a:solidFill>
              </a:rPr>
              <a:t>Interestingly, although imbalance-related information can be regressed from early layers of the network (Fig. 2</a:t>
            </a:r>
            <a:r>
              <a:rPr i="1" lang="pl" sz="1000">
                <a:solidFill>
                  <a:schemeClr val="dk1"/>
                </a:solidFill>
              </a:rPr>
              <a:t>G</a:t>
            </a:r>
            <a:r>
              <a:rPr lang="pl" sz="1000">
                <a:solidFill>
                  <a:schemeClr val="dk1"/>
                </a:solidFill>
              </a:rPr>
              <a:t>), it cannot be regressed from the final layer of the torso, which is consistent with it not playing a direct role in position evaluation.</a:t>
            </a:r>
            <a:endParaRPr sz="1000">
              <a:solidFill>
                <a:schemeClr val="dk1"/>
              </a:solidFill>
            </a:endParaRPr>
          </a:p>
          <a:p>
            <a:pPr indent="0" lvl="0" marL="457200" rtl="0" algn="l">
              <a:spcBef>
                <a:spcPts val="1200"/>
              </a:spcBef>
              <a:spcAft>
                <a:spcPts val="0"/>
              </a:spcAft>
              <a:buNone/>
            </a:pPr>
            <a:r>
              <a:t/>
            </a:r>
            <a:endParaRPr sz="1000">
              <a:solidFill>
                <a:schemeClr val="dk1"/>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10d2a6e4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10d2a6e4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2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10d2a6e4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10d2a6e4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An analysis of AlphaZero’s prior shows that it starts with an effectively uniform distribution of opening moves, allowing it to explore all options equally, and then remove narrows down options over time</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In quantitative terms, the entropy of AlphaZero’s first move prior reduces from 4.32 bits per move at the beginning of training to an average of 2.86 bits per move after 1 million training steps, averaged across different seeds.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By comparison, recorded human games over the last five centuries</a:t>
            </a:r>
            <a:r>
              <a:rPr lang="pl" sz="700">
                <a:solidFill>
                  <a:schemeClr val="dk1"/>
                </a:solidFill>
              </a:rPr>
              <a:t>‡ </a:t>
            </a:r>
            <a:r>
              <a:rPr lang="pl" sz="1000">
                <a:solidFill>
                  <a:schemeClr val="dk1"/>
                </a:solidFill>
              </a:rPr>
              <a:t>point to an opposite pattern: an initial overwhelming preference for 1. e4, with an expansion of plausible options over time (Fig. 6</a:t>
            </a:r>
            <a:r>
              <a:rPr i="1" lang="pl" sz="1000">
                <a:solidFill>
                  <a:schemeClr val="dk1"/>
                </a:solidFill>
              </a:rPr>
              <a:t>A</a:t>
            </a:r>
            <a:r>
              <a:rPr lang="pl" sz="1000">
                <a:solidFill>
                  <a:schemeClr val="dk1"/>
                </a:solidFill>
              </a:rPr>
              <a:t>).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In modern tournament play, 1. d4 became slightly more popular in the early twentieth century, along with an increasing popularity of less forcing systems, like 1. c4 and 1. Nf3.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Human first move preferences in the early recorded games between the years 1400 and 1800 empirically encode a mere 0.33 bits of information, increasing to 1.87 bits of information in top- level play at the end of the twentieth century.</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It may be that our historical data on human games emphasize collective knowledge of relatively expert players, while AlphaZero’s data include its “beginner-level” games and a single evolving strategy. </a:t>
            </a:r>
            <a:endParaRPr sz="1000">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10d2a6e4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10d2a6e4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When AlphaZero is trained more than once, do the resulting networks show a stable preference for certain lines?</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Two responses, 3 ... Nf6 and 3 ... a6, are considered equally good by many today, with a rich history behind this assessment. The Berlin defense with 3 . . . Nf6 was first championed by GM Vladimir Kramnik. at top-level play.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For many years, it was considered a slightly worse response than 3 . . . a6, and human chess opening theory has relatively recently appreciated the benefits of the Berlin defense and established effective ways of playing with black in this position.</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We can find different training runs in which AlphaZero con- verges to either of these two main moves (Table 1). Moreover, individual AlphaZero models encode a strong preference for one move over the other, despite their apparent near equivalence. (That different training runs converge on different lines adds weight to the human opinion that neither provides a definitive advantage.)</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200000"/>
              </a:lnSpc>
              <a:spcBef>
                <a:spcPts val="1200"/>
              </a:spcBef>
              <a:spcAft>
                <a:spcPts val="1200"/>
              </a:spcAft>
              <a:buNone/>
            </a:pPr>
            <a:r>
              <a:t/>
            </a:r>
            <a:endParaRPr sz="1000">
              <a:solidFill>
                <a:schemeClr val="dk1"/>
              </a:solidFill>
              <a:highlight>
                <a:schemeClr val="lt1"/>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10d2a6e4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110d2a6e4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pl" sz="1000">
                <a:solidFill>
                  <a:schemeClr val="dk1"/>
                </a:solidFill>
                <a:highlight>
                  <a:schemeClr val="lt1"/>
                </a:highlight>
              </a:rPr>
              <a:t>Top 4 AlphaZero (top to center) continuations from Ruy Lopez and top 6 (bottom to center) from human grandmasters</a:t>
            </a:r>
            <a:endParaRPr sz="1000">
              <a:solidFill>
                <a:schemeClr val="dk1"/>
              </a:solidFill>
              <a:highlight>
                <a:schemeClr val="lt1"/>
              </a:highlight>
            </a:endParaRPr>
          </a:p>
          <a:p>
            <a:pPr indent="0" lvl="0" marL="0" rtl="0" algn="l">
              <a:lnSpc>
                <a:spcPct val="115000"/>
              </a:lnSpc>
              <a:spcBef>
                <a:spcPts val="1200"/>
              </a:spcBef>
              <a:spcAft>
                <a:spcPts val="0"/>
              </a:spcAft>
              <a:buNone/>
            </a:pPr>
            <a:r>
              <a:rPr lang="pl" sz="1000">
                <a:solidFill>
                  <a:schemeClr val="dk1"/>
                </a:solidFill>
              </a:rPr>
              <a:t>It illustrates a case when AlphaZero’s preferences take a different path from human history, and where the Berlin defense system (3. . . Nf6) is preferred.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This system was championed by GM Vladimir Kramnik at top level</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Looking back in time, it took a while for human chess opening theory to fully appreciate the benefits of Berlin defense and to establish effective ways of playing with Black in this position.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On the other hand, AlphaZero develops a preference for this line of play quite rapidly, upon mastering the basic concepts of the game. This already highlights a notable difference in opening play evolution between the humans and the machine.</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The variability in these lines is </a:t>
            </a:r>
            <a:endParaRPr sz="1000">
              <a:solidFill>
                <a:schemeClr val="dk1"/>
              </a:solidFill>
            </a:endParaRPr>
          </a:p>
          <a:p>
            <a:pPr indent="0" lvl="0" marL="0" rtl="0" algn="l">
              <a:lnSpc>
                <a:spcPct val="200000"/>
              </a:lnSpc>
              <a:spcBef>
                <a:spcPts val="1200"/>
              </a:spcBef>
              <a:spcAft>
                <a:spcPts val="1200"/>
              </a:spcAft>
              <a:buNone/>
            </a:pPr>
            <a:r>
              <a:t/>
            </a:r>
            <a:endParaRPr sz="1000">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10d2a6e4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10d2a6e4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During the course of AlphaZero’s million training steps, there is an inflection point where the network understands “enough” about piece value that playing basic opening sequences (like playing 1. e4 and not 1. f3) lead to tangible advantages.</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From the previous evidence, Stockfish’s evaluation sub-function of material is strongly indicative of the AlphaZero network’s value assessment. Tthe concept of material and its importance in the evaluation of a position is largely learned between training steps 10k and 30k, and then refined.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Furthermore, the concept of piece mobility is progressively incorporated in AlphaZero’s value head in the same period. It is plausible that a basic understanding of the material value of pieces should precede a rudimentary understanding that greater piece mobility is advantageous.</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Therefore, a clear transition appears which we’ll now examine in detail.</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200000"/>
              </a:lnSpc>
              <a:spcBef>
                <a:spcPts val="1200"/>
              </a:spcBef>
              <a:spcAft>
                <a:spcPts val="12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10d2a6e4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10d2a6e4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To examine the transition, we consider the contribution of familiar opening moves as a fraction of the AlphaZero prior over all moves</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Figure </a:t>
            </a:r>
            <a:r>
              <a:rPr lang="pl" sz="1000">
                <a:solidFill>
                  <a:srgbClr val="0000FF"/>
                </a:solidFill>
              </a:rPr>
              <a:t>7a:</a:t>
            </a:r>
            <a:endParaRPr sz="1000">
              <a:solidFill>
                <a:srgbClr val="0000FF"/>
              </a:solidFill>
            </a:endParaRPr>
          </a:p>
          <a:p>
            <a:pPr indent="0" lvl="0" marL="0" rtl="0" algn="l">
              <a:lnSpc>
                <a:spcPct val="115000"/>
              </a:lnSpc>
              <a:spcBef>
                <a:spcPts val="1200"/>
              </a:spcBef>
              <a:spcAft>
                <a:spcPts val="0"/>
              </a:spcAft>
              <a:buNone/>
            </a:pPr>
            <a:r>
              <a:rPr lang="pl" sz="1000">
                <a:solidFill>
                  <a:schemeClr val="dk1"/>
                </a:solidFill>
              </a:rPr>
              <a:t>1. d4 and 1. e4 are discovered to be good opening moves, and are rapidly adopted within a short period of around 30k training steps.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Figure </a:t>
            </a:r>
            <a:r>
              <a:rPr lang="pl" sz="1000">
                <a:solidFill>
                  <a:srgbClr val="0000FF"/>
                </a:solidFill>
              </a:rPr>
              <a:t>7b:</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Similarly, AlphaZero’s preferred continuation after 1. e4 e5 is determined in the same short temporal window. Figure </a:t>
            </a:r>
            <a:r>
              <a:rPr lang="pl" sz="1000">
                <a:solidFill>
                  <a:srgbClr val="0000FF"/>
                </a:solidFill>
              </a:rPr>
              <a:t>in the middle </a:t>
            </a:r>
            <a:r>
              <a:rPr lang="pl" sz="1000">
                <a:solidFill>
                  <a:schemeClr val="dk1"/>
                </a:solidFill>
              </a:rPr>
              <a:t>illustrates how both 2. d4 and 2. Nf3 are quickly learned as reasonable White moves, but 2. d4 is then dropped almost as quickly in favour of 2. Nf3 as a standard reply.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Figure 7c:</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Looking beyond individual moves, the authors group AlphaZero’s responses to 1. e4 into two sets, 1. . . c5, c6, e5 or e6 and then all 16 other moves.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Figure </a:t>
            </a:r>
            <a:r>
              <a:rPr lang="pl" sz="1000">
                <a:solidFill>
                  <a:srgbClr val="0000FF"/>
                </a:solidFill>
              </a:rPr>
              <a:t>on the right </a:t>
            </a:r>
            <a:r>
              <a:rPr lang="pl" sz="1000">
                <a:solidFill>
                  <a:schemeClr val="dk1"/>
                </a:solidFill>
              </a:rPr>
              <a:t>shows how 1. . . c5, c6, e5 or e6 together account for 20% of the prior mass when the network is initialized, as they should, as they are four out of twenty possible Black responses. However, after 25k training steps their contribution rapidly grows to account for 80% of the prior mass.</a:t>
            </a:r>
            <a:endParaRPr sz="1000">
              <a:solidFill>
                <a:schemeClr val="dk1"/>
              </a:solidFill>
            </a:endParaRPr>
          </a:p>
          <a:p>
            <a:pPr indent="0" lvl="0" marL="0" rtl="0" algn="l">
              <a:lnSpc>
                <a:spcPct val="200000"/>
              </a:lnSpc>
              <a:spcBef>
                <a:spcPts val="1200"/>
              </a:spcBef>
              <a:spcAft>
                <a:spcPts val="1200"/>
              </a:spcAft>
              <a:buNone/>
            </a:pPr>
            <a:r>
              <a:t/>
            </a:r>
            <a:endParaRPr sz="1000">
              <a:solidFill>
                <a:schemeClr val="dk1"/>
              </a:solidFill>
              <a:highlight>
                <a:schemeClr val="lt1"/>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10d2a6e4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10d2a6e4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10d2a6e4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10d2a6e4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From observing AlphaZero’s self-play games over increasing training steps, Vladimir Kramnik remarked that tactical skills appear to precede positional skills as AlphaZero learns.</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To collect more supporting evidence, GM Kramnik selected two sets of 10 opening lines based on their known theoretical properties. The first set contained starting positions corresponding to quiet and positional opening systems like the Berlin defense, Queen’s gambit declined, Queen’s gambit accepted and the English opening. The second set contained starting positions corresponding to aggressive and tactical opening systems like the Najdorf Sicilian, Nimzowitsch defense, the French Winawer and the King’s Indian defense Both the tactical and the positional lines were selected such that they are considered equal, not conferring an advantage to either player. In the self-play games, each version of AlphaZero had a chance to play as White and Black from the same position.</a:t>
            </a:r>
            <a:endParaRPr sz="1000">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10d2a6e4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10d2a6e4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pl" sz="1200">
                <a:solidFill>
                  <a:srgbClr val="BDC1C6"/>
                </a:solidFill>
                <a:highlight>
                  <a:srgbClr val="202124"/>
                </a:highlight>
              </a:rPr>
              <a:t>Tactical players would be those who attack and sacrifice pieces for advantages, while positional players are those who put their pieces on key squares for space advantage to limit what the opponent can do.</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These experiments show that there is a marginal difference between game outcomes from tactical positions and game outcomes from more positional openings.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The slight difference in favour of tactical positions persists both in the comparison between the 128k and 64k model, as well as the 64k and 32k model.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The observed difference in ELO between the checkpoints playing positional and tactical lines is circumstantial evidence that tactical skill acquisition might happen before or faster than positional skill acquisition.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l" sz="1000">
                <a:solidFill>
                  <a:schemeClr val="dk1"/>
                </a:solidFill>
              </a:rPr>
              <a:t>However, this is only one potential explanation of the differences. GM Kramnik’s remark points to further work to understand the order in which skills are acquired.</a:t>
            </a:r>
            <a:endParaRPr sz="1000">
              <a:solidFill>
                <a:schemeClr val="dk1"/>
              </a:solidFill>
            </a:endParaRPr>
          </a:p>
          <a:p>
            <a:pPr indent="0" lvl="0" marL="0" rtl="0" algn="l">
              <a:lnSpc>
                <a:spcPct val="200000"/>
              </a:lnSpc>
              <a:spcBef>
                <a:spcPts val="1200"/>
              </a:spcBef>
              <a:spcAft>
                <a:spcPts val="1200"/>
              </a:spcAft>
              <a:buNone/>
            </a:pPr>
            <a:r>
              <a:t/>
            </a:r>
            <a:endParaRPr sz="1000">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10d2a6e4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10d2a6e4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10d2a6e4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10d2a6e4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2220675e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2220675e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Layer </a:t>
            </a:r>
            <a:r>
              <a:rPr i="1" lang="pl" sz="1000">
                <a:solidFill>
                  <a:schemeClr val="dk1"/>
                </a:solidFill>
              </a:rPr>
              <a:t>l</a:t>
            </a:r>
            <a:r>
              <a:rPr lang="pl" sz="1000">
                <a:solidFill>
                  <a:schemeClr val="dk1"/>
                </a:solidFill>
              </a:rPr>
              <a:t>’s activations z</a:t>
            </a:r>
            <a:r>
              <a:rPr i="1" lang="pl" sz="700">
                <a:solidFill>
                  <a:schemeClr val="dk1"/>
                </a:solidFill>
              </a:rPr>
              <a:t>l </a:t>
            </a:r>
            <a:r>
              <a:rPr lang="pl" sz="1000">
                <a:solidFill>
                  <a:schemeClr val="dk1"/>
                </a:solidFill>
              </a:rPr>
              <a:t>∈ R</a:t>
            </a:r>
            <a:r>
              <a:rPr i="1" lang="pl" sz="700">
                <a:solidFill>
                  <a:schemeClr val="dk1"/>
                </a:solidFill>
              </a:rPr>
              <a:t>H</a:t>
            </a:r>
            <a:r>
              <a:rPr lang="pl" sz="700">
                <a:solidFill>
                  <a:schemeClr val="dk1"/>
                </a:solidFill>
              </a:rPr>
              <a:t>×</a:t>
            </a:r>
            <a:r>
              <a:rPr i="1" lang="pl" sz="700">
                <a:solidFill>
                  <a:schemeClr val="dk1"/>
                </a:solidFill>
              </a:rPr>
              <a:t>W</a:t>
            </a:r>
            <a:r>
              <a:rPr lang="pl" sz="700">
                <a:solidFill>
                  <a:schemeClr val="dk1"/>
                </a:solidFill>
              </a:rPr>
              <a:t>×</a:t>
            </a:r>
            <a:r>
              <a:rPr i="1" lang="pl" sz="700">
                <a:solidFill>
                  <a:schemeClr val="dk1"/>
                </a:solidFill>
              </a:rPr>
              <a:t>C </a:t>
            </a:r>
            <a:r>
              <a:rPr lang="pl" sz="1000">
                <a:solidFill>
                  <a:schemeClr val="dk1"/>
                </a:solidFill>
              </a:rPr>
              <a:t>= R</a:t>
            </a:r>
            <a:r>
              <a:rPr lang="pl" sz="700">
                <a:solidFill>
                  <a:schemeClr val="dk1"/>
                </a:solidFill>
              </a:rPr>
              <a:t>8×8×256 </a:t>
            </a:r>
            <a:r>
              <a:rPr lang="pl" sz="1000">
                <a:solidFill>
                  <a:schemeClr val="dk1"/>
                </a:solidFill>
              </a:rPr>
              <a:t>are non-negative. Each of the 256 channels is an 8×8 plane. We treat each plane as a vector and reshape z</a:t>
            </a:r>
            <a:r>
              <a:rPr i="1" lang="pl" sz="700">
                <a:solidFill>
                  <a:schemeClr val="dk1"/>
                </a:solidFill>
              </a:rPr>
              <a:t>l </a:t>
            </a:r>
            <a:r>
              <a:rPr lang="pl" sz="1000">
                <a:solidFill>
                  <a:schemeClr val="dk1"/>
                </a:solidFill>
              </a:rPr>
              <a:t>into a matrix zˆ</a:t>
            </a:r>
            <a:r>
              <a:rPr i="1" lang="pl" sz="700">
                <a:solidFill>
                  <a:schemeClr val="dk1"/>
                </a:solidFill>
              </a:rPr>
              <a:t>l </a:t>
            </a:r>
            <a:r>
              <a:rPr lang="pl" sz="1000">
                <a:solidFill>
                  <a:schemeClr val="dk1"/>
                </a:solidFill>
              </a:rPr>
              <a:t>∈ R</a:t>
            </a:r>
            <a:r>
              <a:rPr i="1" lang="pl" sz="700">
                <a:solidFill>
                  <a:schemeClr val="dk1"/>
                </a:solidFill>
              </a:rPr>
              <a:t>HW</a:t>
            </a:r>
            <a:r>
              <a:rPr lang="pl" sz="700">
                <a:solidFill>
                  <a:schemeClr val="dk1"/>
                </a:solidFill>
              </a:rPr>
              <a:t>×</a:t>
            </a:r>
            <a:r>
              <a:rPr i="1" lang="pl" sz="700">
                <a:solidFill>
                  <a:schemeClr val="dk1"/>
                </a:solidFill>
              </a:rPr>
              <a:t>C</a:t>
            </a:r>
            <a:r>
              <a:rPr lang="pl" sz="1000">
                <a:solidFill>
                  <a:schemeClr val="dk1"/>
                </a:solidFill>
              </a:rPr>
              <a:t>. This is a square-by-channel matrix, where every row corresponds to a square (a single field on the chessboard) and is a non-negative </a:t>
            </a:r>
            <a:r>
              <a:rPr i="1" lang="pl" sz="1000">
                <a:solidFill>
                  <a:schemeClr val="dk1"/>
                </a:solidFill>
              </a:rPr>
              <a:t>C</a:t>
            </a:r>
            <a:r>
              <a:rPr lang="pl" sz="1000">
                <a:solidFill>
                  <a:schemeClr val="dk1"/>
                </a:solidFill>
              </a:rPr>
              <a:t>-dimensional vector. </a:t>
            </a:r>
            <a:endParaRPr sz="1000">
              <a:solidFill>
                <a:schemeClr val="dk1"/>
              </a:solidFill>
            </a:endParaRPr>
          </a:p>
          <a:p>
            <a:pPr indent="0" lvl="0" marL="0" rtl="0" algn="l">
              <a:lnSpc>
                <a:spcPct val="115000"/>
              </a:lnSpc>
              <a:spcBef>
                <a:spcPts val="1200"/>
              </a:spcBef>
              <a:spcAft>
                <a:spcPts val="1200"/>
              </a:spcAft>
              <a:buNone/>
            </a:pPr>
            <a:r>
              <a:rPr lang="pl" sz="1000">
                <a:solidFill>
                  <a:schemeClr val="dk1"/>
                </a:solidFill>
              </a:rPr>
              <a:t>In app: block 2, 3, 4, factor 3</a:t>
            </a:r>
            <a:endParaRPr sz="10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10d2a6e4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10d2a6e4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Layer </a:t>
            </a:r>
            <a:r>
              <a:rPr i="1" lang="pl" sz="1000">
                <a:solidFill>
                  <a:schemeClr val="dk1"/>
                </a:solidFill>
              </a:rPr>
              <a:t>l</a:t>
            </a:r>
            <a:r>
              <a:rPr lang="pl" sz="1000">
                <a:solidFill>
                  <a:schemeClr val="dk1"/>
                </a:solidFill>
              </a:rPr>
              <a:t>’s activations z</a:t>
            </a:r>
            <a:r>
              <a:rPr i="1" lang="pl" sz="700">
                <a:solidFill>
                  <a:schemeClr val="dk1"/>
                </a:solidFill>
              </a:rPr>
              <a:t>l </a:t>
            </a:r>
            <a:r>
              <a:rPr lang="pl" sz="1000">
                <a:solidFill>
                  <a:schemeClr val="dk1"/>
                </a:solidFill>
              </a:rPr>
              <a:t>∈ R</a:t>
            </a:r>
            <a:r>
              <a:rPr i="1" lang="pl" sz="700">
                <a:solidFill>
                  <a:schemeClr val="dk1"/>
                </a:solidFill>
              </a:rPr>
              <a:t>H</a:t>
            </a:r>
            <a:r>
              <a:rPr lang="pl" sz="700">
                <a:solidFill>
                  <a:schemeClr val="dk1"/>
                </a:solidFill>
              </a:rPr>
              <a:t>×</a:t>
            </a:r>
            <a:r>
              <a:rPr i="1" lang="pl" sz="700">
                <a:solidFill>
                  <a:schemeClr val="dk1"/>
                </a:solidFill>
              </a:rPr>
              <a:t>W</a:t>
            </a:r>
            <a:r>
              <a:rPr lang="pl" sz="700">
                <a:solidFill>
                  <a:schemeClr val="dk1"/>
                </a:solidFill>
              </a:rPr>
              <a:t>×</a:t>
            </a:r>
            <a:r>
              <a:rPr i="1" lang="pl" sz="700">
                <a:solidFill>
                  <a:schemeClr val="dk1"/>
                </a:solidFill>
              </a:rPr>
              <a:t>C </a:t>
            </a:r>
            <a:r>
              <a:rPr lang="pl" sz="1000">
                <a:solidFill>
                  <a:schemeClr val="dk1"/>
                </a:solidFill>
              </a:rPr>
              <a:t>= R</a:t>
            </a:r>
            <a:r>
              <a:rPr lang="pl" sz="700">
                <a:solidFill>
                  <a:schemeClr val="dk1"/>
                </a:solidFill>
              </a:rPr>
              <a:t>8×8×256 </a:t>
            </a:r>
            <a:r>
              <a:rPr lang="pl" sz="1000">
                <a:solidFill>
                  <a:schemeClr val="dk1"/>
                </a:solidFill>
              </a:rPr>
              <a:t>are non-negative. Each of the 256 channels is an 8×8 plane. We treat each plane as a vector and reshape z</a:t>
            </a:r>
            <a:r>
              <a:rPr i="1" lang="pl" sz="700">
                <a:solidFill>
                  <a:schemeClr val="dk1"/>
                </a:solidFill>
              </a:rPr>
              <a:t>l </a:t>
            </a:r>
            <a:r>
              <a:rPr lang="pl" sz="1000">
                <a:solidFill>
                  <a:schemeClr val="dk1"/>
                </a:solidFill>
              </a:rPr>
              <a:t>into a matrix zˆ</a:t>
            </a:r>
            <a:r>
              <a:rPr i="1" lang="pl" sz="700">
                <a:solidFill>
                  <a:schemeClr val="dk1"/>
                </a:solidFill>
              </a:rPr>
              <a:t>l </a:t>
            </a:r>
            <a:r>
              <a:rPr lang="pl" sz="1000">
                <a:solidFill>
                  <a:schemeClr val="dk1"/>
                </a:solidFill>
              </a:rPr>
              <a:t>∈ R</a:t>
            </a:r>
            <a:r>
              <a:rPr i="1" lang="pl" sz="700">
                <a:solidFill>
                  <a:schemeClr val="dk1"/>
                </a:solidFill>
              </a:rPr>
              <a:t>HW</a:t>
            </a:r>
            <a:r>
              <a:rPr lang="pl" sz="700">
                <a:solidFill>
                  <a:schemeClr val="dk1"/>
                </a:solidFill>
              </a:rPr>
              <a:t>×</a:t>
            </a:r>
            <a:r>
              <a:rPr i="1" lang="pl" sz="700">
                <a:solidFill>
                  <a:schemeClr val="dk1"/>
                </a:solidFill>
              </a:rPr>
              <a:t>C</a:t>
            </a:r>
            <a:r>
              <a:rPr lang="pl" sz="1000">
                <a:solidFill>
                  <a:schemeClr val="dk1"/>
                </a:solidFill>
              </a:rPr>
              <a:t>. This is a square-by-channel matrix, where every row corresponds to a square (a single field on the chessboard) and is a non-negative </a:t>
            </a:r>
            <a:r>
              <a:rPr i="1" lang="pl" sz="1000">
                <a:solidFill>
                  <a:schemeClr val="dk1"/>
                </a:solidFill>
              </a:rPr>
              <a:t>C</a:t>
            </a:r>
            <a:r>
              <a:rPr lang="pl" sz="1000">
                <a:solidFill>
                  <a:schemeClr val="dk1"/>
                </a:solidFill>
              </a:rPr>
              <a:t>-dimensional vector. </a:t>
            </a:r>
            <a:endParaRPr sz="1000">
              <a:solidFill>
                <a:schemeClr val="dk1"/>
              </a:solidFill>
            </a:endParaRPr>
          </a:p>
          <a:p>
            <a:pPr indent="0" lvl="0" marL="0" rtl="0" algn="l">
              <a:lnSpc>
                <a:spcPct val="115000"/>
              </a:lnSpc>
              <a:spcBef>
                <a:spcPts val="1200"/>
              </a:spcBef>
              <a:spcAft>
                <a:spcPts val="1200"/>
              </a:spcAft>
              <a:buNone/>
            </a:pPr>
            <a:r>
              <a:rPr lang="pl" sz="1000">
                <a:solidFill>
                  <a:schemeClr val="dk1"/>
                </a:solidFill>
              </a:rPr>
              <a:t>In app: block 2, 3, 4, factor 3</a:t>
            </a:r>
            <a:endParaRPr sz="10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1582fa56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1582fa56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Layer </a:t>
            </a:r>
            <a:r>
              <a:rPr i="1" lang="pl" sz="1000">
                <a:solidFill>
                  <a:schemeClr val="dk1"/>
                </a:solidFill>
              </a:rPr>
              <a:t>l</a:t>
            </a:r>
            <a:r>
              <a:rPr lang="pl" sz="1000">
                <a:solidFill>
                  <a:schemeClr val="dk1"/>
                </a:solidFill>
              </a:rPr>
              <a:t>’s activations z</a:t>
            </a:r>
            <a:r>
              <a:rPr i="1" lang="pl" sz="700">
                <a:solidFill>
                  <a:schemeClr val="dk1"/>
                </a:solidFill>
              </a:rPr>
              <a:t>l </a:t>
            </a:r>
            <a:r>
              <a:rPr lang="pl" sz="1000">
                <a:solidFill>
                  <a:schemeClr val="dk1"/>
                </a:solidFill>
              </a:rPr>
              <a:t>∈ R</a:t>
            </a:r>
            <a:r>
              <a:rPr i="1" lang="pl" sz="700">
                <a:solidFill>
                  <a:schemeClr val="dk1"/>
                </a:solidFill>
              </a:rPr>
              <a:t>H</a:t>
            </a:r>
            <a:r>
              <a:rPr lang="pl" sz="700">
                <a:solidFill>
                  <a:schemeClr val="dk1"/>
                </a:solidFill>
              </a:rPr>
              <a:t>×</a:t>
            </a:r>
            <a:r>
              <a:rPr i="1" lang="pl" sz="700">
                <a:solidFill>
                  <a:schemeClr val="dk1"/>
                </a:solidFill>
              </a:rPr>
              <a:t>W</a:t>
            </a:r>
            <a:r>
              <a:rPr lang="pl" sz="700">
                <a:solidFill>
                  <a:schemeClr val="dk1"/>
                </a:solidFill>
              </a:rPr>
              <a:t>×</a:t>
            </a:r>
            <a:r>
              <a:rPr i="1" lang="pl" sz="700">
                <a:solidFill>
                  <a:schemeClr val="dk1"/>
                </a:solidFill>
              </a:rPr>
              <a:t>C </a:t>
            </a:r>
            <a:r>
              <a:rPr lang="pl" sz="1000">
                <a:solidFill>
                  <a:schemeClr val="dk1"/>
                </a:solidFill>
              </a:rPr>
              <a:t>= R</a:t>
            </a:r>
            <a:r>
              <a:rPr lang="pl" sz="700">
                <a:solidFill>
                  <a:schemeClr val="dk1"/>
                </a:solidFill>
              </a:rPr>
              <a:t>8×8×256 </a:t>
            </a:r>
            <a:r>
              <a:rPr lang="pl" sz="1000">
                <a:solidFill>
                  <a:schemeClr val="dk1"/>
                </a:solidFill>
              </a:rPr>
              <a:t>are non-negative. Each of the 256 channels is an 8×8 plane. We treat each plane as a vector and reshape z</a:t>
            </a:r>
            <a:r>
              <a:rPr i="1" lang="pl" sz="700">
                <a:solidFill>
                  <a:schemeClr val="dk1"/>
                </a:solidFill>
              </a:rPr>
              <a:t>l </a:t>
            </a:r>
            <a:r>
              <a:rPr lang="pl" sz="1000">
                <a:solidFill>
                  <a:schemeClr val="dk1"/>
                </a:solidFill>
              </a:rPr>
              <a:t>into a matrix zˆ</a:t>
            </a:r>
            <a:r>
              <a:rPr i="1" lang="pl" sz="700">
                <a:solidFill>
                  <a:schemeClr val="dk1"/>
                </a:solidFill>
              </a:rPr>
              <a:t>l </a:t>
            </a:r>
            <a:r>
              <a:rPr lang="pl" sz="1000">
                <a:solidFill>
                  <a:schemeClr val="dk1"/>
                </a:solidFill>
              </a:rPr>
              <a:t>∈ R</a:t>
            </a:r>
            <a:r>
              <a:rPr i="1" lang="pl" sz="700">
                <a:solidFill>
                  <a:schemeClr val="dk1"/>
                </a:solidFill>
              </a:rPr>
              <a:t>HW</a:t>
            </a:r>
            <a:r>
              <a:rPr lang="pl" sz="700">
                <a:solidFill>
                  <a:schemeClr val="dk1"/>
                </a:solidFill>
              </a:rPr>
              <a:t>×</a:t>
            </a:r>
            <a:r>
              <a:rPr i="1" lang="pl" sz="700">
                <a:solidFill>
                  <a:schemeClr val="dk1"/>
                </a:solidFill>
              </a:rPr>
              <a:t>C</a:t>
            </a:r>
            <a:r>
              <a:rPr lang="pl" sz="1000">
                <a:solidFill>
                  <a:schemeClr val="dk1"/>
                </a:solidFill>
              </a:rPr>
              <a:t>. This is a square-by-channel matrix, where every row corresponds to a square (a single field on the chessboard) and is a non-negative </a:t>
            </a:r>
            <a:r>
              <a:rPr i="1" lang="pl" sz="1000">
                <a:solidFill>
                  <a:schemeClr val="dk1"/>
                </a:solidFill>
              </a:rPr>
              <a:t>C</a:t>
            </a:r>
            <a:r>
              <a:rPr lang="pl" sz="1000">
                <a:solidFill>
                  <a:schemeClr val="dk1"/>
                </a:solidFill>
              </a:rPr>
              <a:t>-dimensional vector. </a:t>
            </a:r>
            <a:endParaRPr sz="1000">
              <a:solidFill>
                <a:schemeClr val="dk1"/>
              </a:solidFill>
            </a:endParaRPr>
          </a:p>
          <a:p>
            <a:pPr indent="0" lvl="0" marL="0" rtl="0" algn="l">
              <a:lnSpc>
                <a:spcPct val="115000"/>
              </a:lnSpc>
              <a:spcBef>
                <a:spcPts val="1200"/>
              </a:spcBef>
              <a:spcAft>
                <a:spcPts val="1200"/>
              </a:spcAft>
              <a:buNone/>
            </a:pPr>
            <a:r>
              <a:rPr lang="pl" sz="1000">
                <a:solidFill>
                  <a:schemeClr val="dk1"/>
                </a:solidFill>
              </a:rPr>
              <a:t>In app: block 2, 3, 4, factor 3</a:t>
            </a:r>
            <a:endParaRPr sz="10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1582fa56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1582fa56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There is evidence that lower layers are likely to encode less abstract and therefore more location specific concepts. </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To illustrate the role of lower layers as feature detectors, the authors pick square e4 and visualize the activations from layer 1 that align with it spatially. In the figure above</a:t>
            </a:r>
            <a:r>
              <a:rPr lang="pl" sz="1000">
                <a:solidFill>
                  <a:srgbClr val="0000FF"/>
                </a:solidFill>
              </a:rPr>
              <a:t> they</a:t>
            </a:r>
            <a:r>
              <a:rPr lang="pl" sz="1000">
                <a:solidFill>
                  <a:schemeClr val="dk1"/>
                </a:solidFill>
              </a:rPr>
              <a:t> showed the activation-input covariances of channels </a:t>
            </a:r>
            <a:r>
              <a:rPr i="1" lang="pl" sz="1000">
                <a:solidFill>
                  <a:schemeClr val="dk1"/>
                </a:solidFill>
              </a:rPr>
              <a:t>c </a:t>
            </a:r>
            <a:r>
              <a:rPr lang="pl" sz="1000">
                <a:solidFill>
                  <a:schemeClr val="dk1"/>
                </a:solidFill>
              </a:rPr>
              <a:t>= 1,...,15 of </a:t>
            </a:r>
            <a:r>
              <a:rPr i="1" lang="pl" sz="1000">
                <a:solidFill>
                  <a:schemeClr val="dk1"/>
                </a:solidFill>
              </a:rPr>
              <a:t>i </a:t>
            </a:r>
            <a:r>
              <a:rPr lang="pl" sz="1000">
                <a:solidFill>
                  <a:schemeClr val="dk1"/>
                </a:solidFill>
              </a:rPr>
              <a:t>= (5,4,</a:t>
            </a:r>
            <a:r>
              <a:rPr i="1" lang="pl" sz="1000">
                <a:solidFill>
                  <a:schemeClr val="dk1"/>
                </a:solidFill>
              </a:rPr>
              <a:t>c</a:t>
            </a:r>
            <a:r>
              <a:rPr lang="pl" sz="1000">
                <a:solidFill>
                  <a:schemeClr val="dk1"/>
                </a:solidFill>
              </a:rPr>
              <a:t>) in z</a:t>
            </a:r>
            <a:r>
              <a:rPr lang="pl" sz="700">
                <a:solidFill>
                  <a:schemeClr val="dk1"/>
                </a:solidFill>
              </a:rPr>
              <a:t>1</a:t>
            </a:r>
            <a:r>
              <a:rPr lang="pl"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rPr lang="pl" sz="1000">
                <a:solidFill>
                  <a:schemeClr val="dk1"/>
                </a:solidFill>
              </a:rPr>
              <a:t>Layer 1 in Figure </a:t>
            </a:r>
            <a:r>
              <a:rPr lang="pl" sz="1000">
                <a:solidFill>
                  <a:srgbClr val="0000FF"/>
                </a:solidFill>
              </a:rPr>
              <a:t>1 </a:t>
            </a:r>
            <a:r>
              <a:rPr lang="pl" sz="1000">
                <a:solidFill>
                  <a:schemeClr val="dk1"/>
                </a:solidFill>
              </a:rPr>
              <a:t>follows after applying a bank of 3 × 3 convolution filters, and we expect only local 3 × 3 patterns around e4 to be correlated with the activations in all channels. The correlations are indeed localized; index (5, 4) corresponds to the e4 square on the board, and after a 3 × 3 convolution (see Figure </a:t>
            </a:r>
            <a:r>
              <a:rPr lang="pl" sz="1000">
                <a:solidFill>
                  <a:srgbClr val="0000FF"/>
                </a:solidFill>
              </a:rPr>
              <a:t>1</a:t>
            </a:r>
            <a:r>
              <a:rPr lang="pl" sz="1000">
                <a:solidFill>
                  <a:schemeClr val="dk1"/>
                </a:solidFill>
              </a:rPr>
              <a:t>) piece patterns around the e4 square are detected.</a:t>
            </a:r>
            <a:endParaRPr sz="1000">
              <a:solidFill>
                <a:schemeClr val="dk1"/>
              </a:solidFill>
            </a:endParaRPr>
          </a:p>
          <a:p>
            <a:pPr indent="0" lvl="0" marL="0" rtl="0" algn="l">
              <a:lnSpc>
                <a:spcPct val="115000"/>
              </a:lnSpc>
              <a:spcBef>
                <a:spcPts val="1200"/>
              </a:spcBef>
              <a:spcAft>
                <a:spcPts val="1200"/>
              </a:spcAft>
              <a:buNone/>
            </a:pPr>
            <a:r>
              <a:rPr lang="pl" sz="1000">
                <a:solidFill>
                  <a:schemeClr val="dk1"/>
                </a:solidFill>
              </a:rPr>
              <a:t>There are also a number of global positions that appear in the covariance visualizations in Figure </a:t>
            </a:r>
            <a:r>
              <a:rPr lang="pl" sz="1000">
                <a:solidFill>
                  <a:srgbClr val="0000FF"/>
                </a:solidFill>
              </a:rPr>
              <a:t>10</a:t>
            </a:r>
            <a:r>
              <a:rPr lang="pl" sz="1000">
                <a:solidFill>
                  <a:schemeClr val="dk1"/>
                </a:solidFill>
              </a:rPr>
              <a:t>. It is because of </a:t>
            </a:r>
            <a:r>
              <a:rPr i="1" lang="pl" sz="1000">
                <a:solidFill>
                  <a:schemeClr val="dk1"/>
                </a:solidFill>
              </a:rPr>
              <a:t>correlations in the data</a:t>
            </a:r>
            <a:r>
              <a:rPr lang="pl" sz="1000">
                <a:solidFill>
                  <a:schemeClr val="dk1"/>
                </a:solidFill>
              </a:rPr>
              <a:t>.</a:t>
            </a:r>
            <a:endParaRPr sz="1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11582fa56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11582fa56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11582fa56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11582fa56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pl" sz="1000">
                <a:solidFill>
                  <a:schemeClr val="dk1"/>
                </a:solidFill>
              </a:rPr>
              <a:t>The activation-input covariance cov(</a:t>
            </a:r>
            <a:r>
              <a:rPr i="1" lang="pl" sz="1000">
                <a:solidFill>
                  <a:schemeClr val="dk1"/>
                </a:solidFill>
              </a:rPr>
              <a:t>z</a:t>
            </a:r>
            <a:r>
              <a:rPr i="1" lang="pl" sz="700">
                <a:solidFill>
                  <a:schemeClr val="dk1"/>
                </a:solidFill>
              </a:rPr>
              <a:t>li</a:t>
            </a:r>
            <a:r>
              <a:rPr lang="pl" sz="1000">
                <a:solidFill>
                  <a:schemeClr val="dk1"/>
                </a:solidFill>
              </a:rPr>
              <a:t>,z</a:t>
            </a:r>
            <a:r>
              <a:rPr lang="pl" sz="700">
                <a:solidFill>
                  <a:schemeClr val="dk1"/>
                </a:solidFill>
              </a:rPr>
              <a:t>0</a:t>
            </a:r>
            <a:r>
              <a:rPr lang="pl" sz="1000">
                <a:solidFill>
                  <a:schemeClr val="dk1"/>
                </a:solidFill>
              </a:rPr>
              <a:t>) for layers 1 to 20 for activations </a:t>
            </a:r>
            <a:r>
              <a:rPr i="1" lang="pl" sz="1000">
                <a:solidFill>
                  <a:schemeClr val="dk1"/>
                </a:solidFill>
              </a:rPr>
              <a:t>i </a:t>
            </a:r>
            <a:r>
              <a:rPr lang="pl" sz="1000">
                <a:solidFill>
                  <a:schemeClr val="dk1"/>
                </a:solidFill>
              </a:rPr>
              <a:t>= (5,4,10) in each layer </a:t>
            </a:r>
            <a:r>
              <a:rPr i="1" lang="pl" sz="1000">
                <a:solidFill>
                  <a:schemeClr val="dk1"/>
                </a:solidFill>
              </a:rPr>
              <a:t>l</a:t>
            </a:r>
            <a:r>
              <a:rPr lang="pl" sz="1000">
                <a:solidFill>
                  <a:schemeClr val="dk1"/>
                </a:solidFill>
              </a:rPr>
              <a:t>. Unlike Figure </a:t>
            </a:r>
            <a:r>
              <a:rPr lang="pl" sz="1000">
                <a:solidFill>
                  <a:srgbClr val="0000FF"/>
                </a:solidFill>
              </a:rPr>
              <a:t>13</a:t>
            </a:r>
            <a:r>
              <a:rPr lang="pl" sz="1000">
                <a:solidFill>
                  <a:schemeClr val="dk1"/>
                </a:solidFill>
              </a:rPr>
              <a:t>, the unit is persistently activated when there are opposing central pawn; the detection of two opposing central pawns are propagated through all layers of the network.</a:t>
            </a:r>
            <a:endParaRPr sz="1000">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1582fa56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11582fa56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pl" sz="1000">
                <a:solidFill>
                  <a:schemeClr val="dk1"/>
                </a:solidFill>
              </a:rPr>
              <a:t>Moving up the network, with White to play, features revolve around a central light-squared bishop. These evolve to a central opposing pawn on e4, to finally a Nc3 (attacking e4).</a:t>
            </a:r>
            <a:endParaRPr sz="10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1582fa56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1582fa56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10d2a6e4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10d2a6e4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pl"/>
              <a:t>Chess is a board game between two players</a:t>
            </a:r>
            <a:endParaRPr/>
          </a:p>
          <a:p>
            <a:pPr indent="-298450" lvl="0" marL="457200" rtl="0" algn="l">
              <a:spcBef>
                <a:spcPts val="0"/>
              </a:spcBef>
              <a:spcAft>
                <a:spcPts val="0"/>
              </a:spcAft>
              <a:buSzPts val="1100"/>
              <a:buAutoNum type="arabicPeriod"/>
            </a:pPr>
            <a:r>
              <a:rPr lang="pl"/>
              <a:t>It’s an abstract strategy game and involves no hidden information, which makes it particularly suitable for reinforcement learning methods.</a:t>
            </a:r>
            <a:endParaRPr/>
          </a:p>
          <a:p>
            <a:pPr indent="-298450" lvl="0" marL="457200" rtl="0" algn="l">
              <a:spcBef>
                <a:spcPts val="0"/>
              </a:spcBef>
              <a:spcAft>
                <a:spcPts val="0"/>
              </a:spcAft>
              <a:buSzPts val="1100"/>
              <a:buAutoNum type="arabicPeriod"/>
            </a:pPr>
            <a:r>
              <a:rPr lang="pl" sz="1050">
                <a:solidFill>
                  <a:srgbClr val="202122"/>
                </a:solidFill>
                <a:highlight>
                  <a:srgbClr val="FFFFFF"/>
                </a:highlight>
              </a:rPr>
              <a:t>It is played on a </a:t>
            </a:r>
            <a:r>
              <a:rPr lang="pl" sz="1050">
                <a:solidFill>
                  <a:srgbClr val="795CB2"/>
                </a:solidFill>
                <a:uFill>
                  <a:noFill/>
                </a:uFill>
                <a:hlinkClick r:id="rId2">
                  <a:extLst>
                    <a:ext uri="{A12FA001-AC4F-418D-AE19-62706E023703}">
                      <ahyp:hlinkClr val="tx"/>
                    </a:ext>
                  </a:extLst>
                </a:hlinkClick>
              </a:rPr>
              <a:t>chessboard</a:t>
            </a:r>
            <a:r>
              <a:rPr lang="pl" sz="1050">
                <a:solidFill>
                  <a:srgbClr val="202122"/>
                </a:solidFill>
                <a:highlight>
                  <a:srgbClr val="FFFFFF"/>
                </a:highlight>
              </a:rPr>
              <a:t> with 64 squares arranged in an eight-by-eight grid. At the start, each player controls sixteen </a:t>
            </a:r>
            <a:r>
              <a:rPr lang="pl" sz="1050">
                <a:solidFill>
                  <a:srgbClr val="795CB2"/>
                </a:solidFill>
                <a:uFill>
                  <a:noFill/>
                </a:uFill>
                <a:hlinkClick r:id="rId3">
                  <a:extLst>
                    <a:ext uri="{A12FA001-AC4F-418D-AE19-62706E023703}">
                      <ahyp:hlinkClr val="tx"/>
                    </a:ext>
                  </a:extLst>
                </a:hlinkClick>
              </a:rPr>
              <a:t>pieces</a:t>
            </a:r>
            <a:r>
              <a:rPr lang="pl" sz="1050">
                <a:solidFill>
                  <a:srgbClr val="202122"/>
                </a:solidFill>
                <a:highlight>
                  <a:srgbClr val="FFFFFF"/>
                </a:highlight>
              </a:rPr>
              <a:t>: one </a:t>
            </a:r>
            <a:r>
              <a:rPr lang="pl" sz="1050">
                <a:solidFill>
                  <a:srgbClr val="795CB2"/>
                </a:solidFill>
                <a:uFill>
                  <a:noFill/>
                </a:uFill>
                <a:hlinkClick r:id="rId4">
                  <a:extLst>
                    <a:ext uri="{A12FA001-AC4F-418D-AE19-62706E023703}">
                      <ahyp:hlinkClr val="tx"/>
                    </a:ext>
                  </a:extLst>
                </a:hlinkClick>
              </a:rPr>
              <a:t>king</a:t>
            </a:r>
            <a:r>
              <a:rPr lang="pl" sz="1050">
                <a:solidFill>
                  <a:srgbClr val="202122"/>
                </a:solidFill>
                <a:highlight>
                  <a:srgbClr val="FFFFFF"/>
                </a:highlight>
              </a:rPr>
              <a:t>, one </a:t>
            </a:r>
            <a:r>
              <a:rPr lang="pl" sz="1050">
                <a:solidFill>
                  <a:srgbClr val="795CB2"/>
                </a:solidFill>
                <a:uFill>
                  <a:noFill/>
                </a:uFill>
                <a:hlinkClick r:id="rId5">
                  <a:extLst>
                    <a:ext uri="{A12FA001-AC4F-418D-AE19-62706E023703}">
                      <ahyp:hlinkClr val="tx"/>
                    </a:ext>
                  </a:extLst>
                </a:hlinkClick>
              </a:rPr>
              <a:t>queen</a:t>
            </a:r>
            <a:r>
              <a:rPr lang="pl" sz="1050">
                <a:solidFill>
                  <a:srgbClr val="202122"/>
                </a:solidFill>
                <a:highlight>
                  <a:srgbClr val="FFFFFF"/>
                </a:highlight>
              </a:rPr>
              <a:t>, two </a:t>
            </a:r>
            <a:r>
              <a:rPr lang="pl" sz="1050">
                <a:solidFill>
                  <a:srgbClr val="795CB2"/>
                </a:solidFill>
                <a:uFill>
                  <a:noFill/>
                </a:uFill>
                <a:hlinkClick r:id="rId6">
                  <a:extLst>
                    <a:ext uri="{A12FA001-AC4F-418D-AE19-62706E023703}">
                      <ahyp:hlinkClr val="tx"/>
                    </a:ext>
                  </a:extLst>
                </a:hlinkClick>
              </a:rPr>
              <a:t>rooks</a:t>
            </a:r>
            <a:r>
              <a:rPr lang="pl" sz="1050">
                <a:solidFill>
                  <a:srgbClr val="202122"/>
                </a:solidFill>
                <a:highlight>
                  <a:srgbClr val="FFFFFF"/>
                </a:highlight>
              </a:rPr>
              <a:t>, two </a:t>
            </a:r>
            <a:r>
              <a:rPr lang="pl" sz="1050">
                <a:solidFill>
                  <a:srgbClr val="795CB2"/>
                </a:solidFill>
                <a:uFill>
                  <a:noFill/>
                </a:uFill>
                <a:hlinkClick r:id="rId7">
                  <a:extLst>
                    <a:ext uri="{A12FA001-AC4F-418D-AE19-62706E023703}">
                      <ahyp:hlinkClr val="tx"/>
                    </a:ext>
                  </a:extLst>
                </a:hlinkClick>
              </a:rPr>
              <a:t>bishops</a:t>
            </a:r>
            <a:r>
              <a:rPr lang="pl" sz="1050">
                <a:solidFill>
                  <a:srgbClr val="202122"/>
                </a:solidFill>
                <a:highlight>
                  <a:srgbClr val="FFFFFF"/>
                </a:highlight>
              </a:rPr>
              <a:t>, two </a:t>
            </a:r>
            <a:r>
              <a:rPr lang="pl" sz="1050">
                <a:solidFill>
                  <a:srgbClr val="795CB2"/>
                </a:solidFill>
                <a:uFill>
                  <a:noFill/>
                </a:uFill>
                <a:hlinkClick r:id="rId8">
                  <a:extLst>
                    <a:ext uri="{A12FA001-AC4F-418D-AE19-62706E023703}">
                      <ahyp:hlinkClr val="tx"/>
                    </a:ext>
                  </a:extLst>
                </a:hlinkClick>
              </a:rPr>
              <a:t>knights</a:t>
            </a:r>
            <a:r>
              <a:rPr lang="pl" sz="1050">
                <a:solidFill>
                  <a:srgbClr val="202122"/>
                </a:solidFill>
                <a:highlight>
                  <a:srgbClr val="FFFFFF"/>
                </a:highlight>
              </a:rPr>
              <a:t>, and eight </a:t>
            </a:r>
            <a:r>
              <a:rPr lang="pl" sz="1050">
                <a:solidFill>
                  <a:srgbClr val="795CB2"/>
                </a:solidFill>
                <a:uFill>
                  <a:noFill/>
                </a:uFill>
                <a:hlinkClick r:id="rId9">
                  <a:extLst>
                    <a:ext uri="{A12FA001-AC4F-418D-AE19-62706E023703}">
                      <ahyp:hlinkClr val="tx"/>
                    </a:ext>
                  </a:extLst>
                </a:hlinkClick>
              </a:rPr>
              <a:t>pawns</a:t>
            </a:r>
            <a:r>
              <a:rPr lang="pl" sz="1050">
                <a:solidFill>
                  <a:srgbClr val="202122"/>
                </a:solidFill>
                <a:highlight>
                  <a:srgbClr val="FFFFFF"/>
                </a:highlight>
              </a:rPr>
              <a:t>. The player controlling the </a:t>
            </a:r>
            <a:r>
              <a:rPr lang="pl" sz="1050">
                <a:solidFill>
                  <a:srgbClr val="795CB2"/>
                </a:solidFill>
                <a:uFill>
                  <a:noFill/>
                </a:uFill>
                <a:hlinkClick r:id="rId10">
                  <a:extLst>
                    <a:ext uri="{A12FA001-AC4F-418D-AE19-62706E023703}">
                      <ahyp:hlinkClr val="tx"/>
                    </a:ext>
                  </a:extLst>
                </a:hlinkClick>
              </a:rPr>
              <a:t>white pieces</a:t>
            </a:r>
            <a:r>
              <a:rPr lang="pl" sz="1050">
                <a:solidFill>
                  <a:srgbClr val="202122"/>
                </a:solidFill>
                <a:highlight>
                  <a:srgbClr val="FFFFFF"/>
                </a:highlight>
              </a:rPr>
              <a:t> moves first, followed by the player controlling the black pieces.</a:t>
            </a:r>
            <a:endParaRPr/>
          </a:p>
          <a:p>
            <a:pPr indent="-292100" lvl="0" marL="457200" rtl="0" algn="l">
              <a:spcBef>
                <a:spcPts val="0"/>
              </a:spcBef>
              <a:spcAft>
                <a:spcPts val="0"/>
              </a:spcAft>
              <a:buClr>
                <a:schemeClr val="dk1"/>
              </a:buClr>
              <a:buSzPts val="1000"/>
              <a:buAutoNum type="arabicPeriod"/>
            </a:pPr>
            <a:r>
              <a:rPr lang="pl">
                <a:solidFill>
                  <a:schemeClr val="dk1"/>
                </a:solidFill>
                <a:highlight>
                  <a:schemeClr val="lt1"/>
                </a:highlight>
              </a:rPr>
              <a:t>A game of chess ends when a player puts the opposing player's king in a position that cannot avoid capture (checkmate).</a:t>
            </a:r>
            <a:endParaRPr sz="1000">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10d2a6e4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10d2a6e4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AutoNum type="arabicPeriod"/>
            </a:pPr>
            <a:r>
              <a:rPr lang="pl" sz="1050">
                <a:solidFill>
                  <a:srgbClr val="202122"/>
                </a:solidFill>
                <a:highlight>
                  <a:srgbClr val="FFFFFF"/>
                </a:highlight>
              </a:rPr>
              <a:t>White moves first, after which players alternate turns, moving one piece per turn, except for </a:t>
            </a:r>
            <a:r>
              <a:rPr lang="pl" sz="1050">
                <a:solidFill>
                  <a:srgbClr val="795CB2"/>
                </a:solidFill>
                <a:uFill>
                  <a:noFill/>
                </a:uFill>
                <a:hlinkClick r:id="rId2">
                  <a:extLst>
                    <a:ext uri="{A12FA001-AC4F-418D-AE19-62706E023703}">
                      <ahyp:hlinkClr val="tx"/>
                    </a:ext>
                  </a:extLst>
                </a:hlinkClick>
              </a:rPr>
              <a:t>castling</a:t>
            </a:r>
            <a:r>
              <a:rPr lang="pl" sz="1050">
                <a:solidFill>
                  <a:srgbClr val="202122"/>
                </a:solidFill>
                <a:highlight>
                  <a:srgbClr val="FFFFFF"/>
                </a:highlight>
              </a:rPr>
              <a:t> when two pieces are moved. </a:t>
            </a:r>
            <a:endParaRPr sz="1050">
              <a:solidFill>
                <a:srgbClr val="202122"/>
              </a:solidFill>
              <a:highlight>
                <a:srgbClr val="FFFFFF"/>
              </a:highlight>
            </a:endParaRPr>
          </a:p>
          <a:p>
            <a:pPr indent="-295275" lvl="0" marL="457200" rtl="0" algn="l">
              <a:spcBef>
                <a:spcPts val="0"/>
              </a:spcBef>
              <a:spcAft>
                <a:spcPts val="0"/>
              </a:spcAft>
              <a:buSzPts val="1050"/>
              <a:buAutoNum type="arabicPeriod"/>
            </a:pPr>
            <a:r>
              <a:rPr lang="pl" sz="1050">
                <a:solidFill>
                  <a:srgbClr val="202122"/>
                </a:solidFill>
                <a:highlight>
                  <a:srgbClr val="FFFFFF"/>
                </a:highlight>
              </a:rPr>
              <a:t>A piece is moved to either an unoccupied square or one occupied by an opponent's piece, which is captured and removed from play. With the sole exception of </a:t>
            </a:r>
            <a:r>
              <a:rPr i="1" lang="pl" sz="1050">
                <a:solidFill>
                  <a:srgbClr val="202122"/>
                </a:solidFill>
              </a:rPr>
              <a:t>en passant</a:t>
            </a:r>
            <a:r>
              <a:rPr lang="pl" sz="1050">
                <a:solidFill>
                  <a:srgbClr val="202122"/>
                </a:solidFill>
                <a:highlight>
                  <a:srgbClr val="FFFFFF"/>
                </a:highlight>
              </a:rPr>
              <a:t>, all pieces capture by moving to the square that the opponent's piece occupies. </a:t>
            </a:r>
            <a:endParaRPr sz="1050">
              <a:solidFill>
                <a:srgbClr val="202122"/>
              </a:solidFill>
              <a:highlight>
                <a:srgbClr val="FFFFFF"/>
              </a:highlight>
            </a:endParaRPr>
          </a:p>
          <a:p>
            <a:pPr indent="-295275" lvl="0" marL="457200" rtl="0" algn="l">
              <a:spcBef>
                <a:spcPts val="0"/>
              </a:spcBef>
              <a:spcAft>
                <a:spcPts val="0"/>
              </a:spcAft>
              <a:buSzPts val="1050"/>
              <a:buAutoNum type="arabicPeriod"/>
            </a:pPr>
            <a:r>
              <a:rPr lang="pl" sz="1050">
                <a:solidFill>
                  <a:srgbClr val="202122"/>
                </a:solidFill>
                <a:highlight>
                  <a:srgbClr val="FFFFFF"/>
                </a:highlight>
              </a:rPr>
              <a:t>Moving is compulsory; a player may not skip a turn, even when </a:t>
            </a:r>
            <a:r>
              <a:rPr lang="pl" sz="1050">
                <a:solidFill>
                  <a:srgbClr val="795CB2"/>
                </a:solidFill>
                <a:uFill>
                  <a:noFill/>
                </a:uFill>
                <a:hlinkClick r:id="rId3">
                  <a:extLst>
                    <a:ext uri="{A12FA001-AC4F-418D-AE19-62706E023703}">
                      <ahyp:hlinkClr val="tx"/>
                    </a:ext>
                  </a:extLst>
                </a:hlinkClick>
              </a:rPr>
              <a:t>having to move is detrimental</a:t>
            </a:r>
            <a:r>
              <a:rPr lang="pl" sz="1050">
                <a:solidFill>
                  <a:srgbClr val="202122"/>
                </a:solidFill>
                <a:highlight>
                  <a:srgbClr val="FFFFFF"/>
                </a:highlight>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10d2a6e4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10d2a6e4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AlphaZero learns fully from self-play, no human data is used.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10d2a6e4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10d2a6e4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Clr>
                <a:schemeClr val="dk1"/>
              </a:buClr>
              <a:buSzPts val="1100"/>
              <a:buNone/>
            </a:pPr>
            <a:r>
              <a:rPr b="1" lang="pl" sz="800">
                <a:solidFill>
                  <a:schemeClr val="dk1"/>
                </a:solidFill>
              </a:rPr>
              <a:t>Left side:</a:t>
            </a:r>
            <a:endParaRPr b="1"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From a high-level look</a:t>
            </a:r>
            <a:r>
              <a:rPr i="1" lang="pl" sz="800">
                <a:solidFill>
                  <a:schemeClr val="dk1"/>
                </a:solidFill>
              </a:rPr>
              <a:t>, AlphaZero </a:t>
            </a:r>
            <a:r>
              <a:rPr lang="pl" sz="800">
                <a:solidFill>
                  <a:schemeClr val="dk1"/>
                </a:solidFill>
              </a:rPr>
              <a:t>takes the current state together with h previous states </a:t>
            </a:r>
            <a:r>
              <a:rPr lang="pl" sz="800">
                <a:solidFill>
                  <a:schemeClr val="dk1"/>
                </a:solidFill>
              </a:rPr>
              <a:t>of the chessboard. It has two different outputs:</a:t>
            </a:r>
            <a:endParaRPr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one of them, </a:t>
            </a:r>
            <a:r>
              <a:rPr b="1" lang="pl" sz="800">
                <a:solidFill>
                  <a:schemeClr val="dk1"/>
                </a:solidFill>
              </a:rPr>
              <a:t>p</a:t>
            </a:r>
            <a:r>
              <a:rPr lang="pl" sz="800">
                <a:solidFill>
                  <a:schemeClr val="dk1"/>
                </a:solidFill>
              </a:rPr>
              <a:t>, is the probability distribution over legal moves at the current state, while the second one, v, is a scalar value that estimates the value of the current state which is the expected value of the reward given that we follow the current policy until the end of the game (episode).</a:t>
            </a:r>
            <a:endParaRPr sz="800">
              <a:solidFill>
                <a:schemeClr val="dk1"/>
              </a:solidFill>
            </a:endParaRPr>
          </a:p>
          <a:p>
            <a:pPr indent="-228600" lvl="0" marL="457200" rtl="0" algn="l">
              <a:lnSpc>
                <a:spcPct val="115000"/>
              </a:lnSpc>
              <a:spcBef>
                <a:spcPts val="0"/>
              </a:spcBef>
              <a:spcAft>
                <a:spcPts val="0"/>
              </a:spcAft>
              <a:buClr>
                <a:schemeClr val="dk1"/>
              </a:buClr>
              <a:buSzPts val="800"/>
              <a:buNone/>
            </a:pPr>
            <a:r>
              <a:t/>
            </a:r>
            <a:endParaRPr b="1" i="1" sz="800">
              <a:solidFill>
                <a:schemeClr val="dk1"/>
              </a:solidFill>
            </a:endParaRPr>
          </a:p>
          <a:p>
            <a:pPr indent="-228600" lvl="0" marL="457200" rtl="0" algn="l">
              <a:lnSpc>
                <a:spcPct val="115000"/>
              </a:lnSpc>
              <a:spcBef>
                <a:spcPts val="0"/>
              </a:spcBef>
              <a:spcAft>
                <a:spcPts val="0"/>
              </a:spcAft>
              <a:buClr>
                <a:schemeClr val="dk1"/>
              </a:buClr>
              <a:buSzPts val="1100"/>
              <a:buNone/>
            </a:pPr>
            <a:r>
              <a:rPr b="1" i="1" lang="pl" sz="800">
                <a:solidFill>
                  <a:schemeClr val="dk1"/>
                </a:solidFill>
              </a:rPr>
              <a:t>Right side:</a:t>
            </a:r>
            <a:endParaRPr b="1" i="1"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Right figure shows a more detailed look at AlphaZero’s architecture - it’s based on a ResNet backbone, with 20 identical ResNet blocks each resulting in 256 channels of size 8x8 to preserve the shape of the chessboard in the internal representation. The input has a 8x8x(14h + 7) shape, where h controls the ‘amount’ of history preserved and h=1 means that only the current state is represented. More specifically, the input is:</a:t>
            </a:r>
            <a:endParaRPr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 first 12 8x8 channels are binary and encode the positions of the playing side and opposing side’s king, queen(s), rooks, bishops, knights and pawns respectively</a:t>
            </a:r>
            <a:endParaRPr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-next, 8x8 binary channels represent the number of repetitions (for three-fold repetition draws), the side to play, and four binary </a:t>
            </a:r>
            <a:r>
              <a:rPr lang="pl" sz="800">
                <a:solidFill>
                  <a:schemeClr val="dk1"/>
                </a:solidFill>
              </a:rPr>
              <a:t>channels</a:t>
            </a:r>
            <a:r>
              <a:rPr lang="pl" sz="800">
                <a:solidFill>
                  <a:schemeClr val="dk1"/>
                </a:solidFill>
              </a:rPr>
              <a:t> for whether the player and opponent can still castle king and queenside</a:t>
            </a:r>
            <a:endParaRPr sz="800">
              <a:solidFill>
                <a:schemeClr val="dk1"/>
              </a:solidFill>
            </a:endParaRPr>
          </a:p>
          <a:p>
            <a:pPr indent="-228600" lvl="0" marL="457200" rtl="0" algn="l">
              <a:lnSpc>
                <a:spcPct val="115000"/>
              </a:lnSpc>
              <a:spcBef>
                <a:spcPts val="0"/>
              </a:spcBef>
              <a:spcAft>
                <a:spcPts val="0"/>
              </a:spcAft>
              <a:buClr>
                <a:schemeClr val="dk1"/>
              </a:buClr>
              <a:buSzPts val="800"/>
              <a:buNone/>
            </a:pPr>
            <a:r>
              <a:rPr lang="pl" sz="800">
                <a:solidFill>
                  <a:schemeClr val="dk1"/>
                </a:solidFill>
              </a:rPr>
              <a:t>-last two channels are an irreversible move counter (for 50 move rule) and total move counter, both scaled down</a:t>
            </a:r>
            <a:endParaRPr sz="800">
              <a:solidFill>
                <a:schemeClr val="dk1"/>
              </a:solidFill>
            </a:endParaRPr>
          </a:p>
          <a:p>
            <a:pPr indent="-228600" lvl="0" marL="457200" rtl="0" algn="l">
              <a:lnSpc>
                <a:spcPct val="115000"/>
              </a:lnSpc>
              <a:spcBef>
                <a:spcPts val="0"/>
              </a:spcBef>
              <a:spcAft>
                <a:spcPts val="0"/>
              </a:spcAft>
              <a:buClr>
                <a:schemeClr val="dk1"/>
              </a:buClr>
              <a:buSzPts val="1100"/>
              <a:buNone/>
            </a:pPr>
            <a:r>
              <a:t/>
            </a:r>
            <a:endParaRPr sz="800">
              <a:solidFill>
                <a:schemeClr val="dk1"/>
              </a:solidFill>
            </a:endParaRPr>
          </a:p>
          <a:p>
            <a:pPr indent="-228600" lvl="0" marL="457200" rtl="0" algn="l">
              <a:lnSpc>
                <a:spcPct val="115000"/>
              </a:lnSpc>
              <a:spcBef>
                <a:spcPts val="0"/>
              </a:spcBef>
              <a:spcAft>
                <a:spcPts val="0"/>
              </a:spcAft>
              <a:buClr>
                <a:schemeClr val="dk1"/>
              </a:buClr>
              <a:buSzPts val="1100"/>
              <a:buNone/>
            </a:pPr>
            <a:r>
              <a:rPr lang="pl" sz="900">
                <a:solidFill>
                  <a:schemeClr val="dk1"/>
                </a:solidFill>
              </a:rPr>
              <a:t>Even though the state is fully captured with h = 1 when only the current position is encoded, there is a</a:t>
            </a:r>
            <a:endParaRPr sz="900">
              <a:solidFill>
                <a:schemeClr val="dk1"/>
              </a:solidFill>
            </a:endParaRPr>
          </a:p>
          <a:p>
            <a:pPr indent="-228600" lvl="0" marL="457200" rtl="0" algn="l">
              <a:lnSpc>
                <a:spcPct val="115000"/>
              </a:lnSpc>
              <a:spcBef>
                <a:spcPts val="0"/>
              </a:spcBef>
              <a:spcAft>
                <a:spcPts val="0"/>
              </a:spcAft>
              <a:buClr>
                <a:schemeClr val="dk1"/>
              </a:buClr>
              <a:buSzPts val="1100"/>
              <a:buNone/>
            </a:pPr>
            <a:r>
              <a:rPr lang="pl" sz="500">
                <a:solidFill>
                  <a:schemeClr val="dk1"/>
                </a:solidFill>
              </a:rPr>
              <a:t>53  </a:t>
            </a:r>
            <a:r>
              <a:rPr lang="pl" sz="900">
                <a:solidFill>
                  <a:schemeClr val="dk1"/>
                </a:solidFill>
              </a:rPr>
              <a:t>marginal empirical increase in performance when a few preceding positions are also incorporated into </a:t>
            </a:r>
            <a:r>
              <a:rPr b="1" lang="pl" sz="900">
                <a:solidFill>
                  <a:schemeClr val="dk1"/>
                </a:solidFill>
              </a:rPr>
              <a:t>z</a:t>
            </a:r>
            <a:r>
              <a:rPr lang="pl" sz="600">
                <a:solidFill>
                  <a:schemeClr val="dk1"/>
                </a:solidFill>
              </a:rPr>
              <a:t>0</a:t>
            </a:r>
            <a:r>
              <a:rPr lang="pl" sz="900">
                <a:solidFill>
                  <a:schemeClr val="dk1"/>
                </a:solidFill>
              </a:rPr>
              <a:t>, and </a:t>
            </a:r>
            <a:r>
              <a:rPr b="1" lang="pl" sz="900">
                <a:solidFill>
                  <a:schemeClr val="dk1"/>
                </a:solidFill>
              </a:rPr>
              <a:t>z</a:t>
            </a:r>
            <a:r>
              <a:rPr lang="pl" sz="600">
                <a:solidFill>
                  <a:schemeClr val="dk1"/>
                </a:solidFill>
              </a:rPr>
              <a:t>0 </a:t>
            </a:r>
            <a:r>
              <a:rPr lang="pl" sz="900">
                <a:solidFill>
                  <a:schemeClr val="dk1"/>
                </a:solidFill>
              </a:rPr>
              <a:t>∈ R</a:t>
            </a:r>
            <a:r>
              <a:rPr lang="pl" sz="600">
                <a:solidFill>
                  <a:schemeClr val="dk1"/>
                </a:solidFill>
              </a:rPr>
              <a:t>8×8×119 </a:t>
            </a:r>
            <a:r>
              <a:rPr lang="pl" sz="900">
                <a:solidFill>
                  <a:schemeClr val="dk1"/>
                </a:solidFill>
              </a:rPr>
              <a:t>if</a:t>
            </a:r>
            <a:endParaRPr sz="900">
              <a:solidFill>
                <a:schemeClr val="dk1"/>
              </a:solidFill>
            </a:endParaRPr>
          </a:p>
          <a:p>
            <a:pPr indent="-228600" lvl="0" marL="457200" rtl="0" algn="l">
              <a:lnSpc>
                <a:spcPct val="115000"/>
              </a:lnSpc>
              <a:spcBef>
                <a:spcPts val="0"/>
              </a:spcBef>
              <a:spcAft>
                <a:spcPts val="0"/>
              </a:spcAft>
              <a:buClr>
                <a:schemeClr val="dk1"/>
              </a:buClr>
              <a:buSzPts val="1100"/>
              <a:buNone/>
            </a:pPr>
            <a:r>
              <a:rPr lang="pl" sz="500">
                <a:solidFill>
                  <a:schemeClr val="dk1"/>
                </a:solidFill>
              </a:rPr>
              <a:t>54  </a:t>
            </a:r>
            <a:r>
              <a:rPr lang="pl" sz="900">
                <a:solidFill>
                  <a:schemeClr val="dk1"/>
                </a:solidFill>
              </a:rPr>
              <a:t>the board positions of the last eight plies are stacked. Unless otherwise stated, h = 8 is used, following (</a:t>
            </a:r>
            <a:r>
              <a:rPr lang="pl" sz="900">
                <a:solidFill>
                  <a:srgbClr val="0000FF"/>
                </a:solidFill>
              </a:rPr>
              <a:t>2</a:t>
            </a:r>
            <a:r>
              <a:rPr lang="pl" sz="900">
                <a:solidFill>
                  <a:schemeClr val="dk1"/>
                </a:solidFill>
              </a:rPr>
              <a:t>).</a:t>
            </a:r>
            <a:endParaRPr sz="900">
              <a:solidFill>
                <a:schemeClr val="dk1"/>
              </a:solidFill>
            </a:endParaRPr>
          </a:p>
          <a:p>
            <a:pPr indent="0" lvl="0" marL="457200" rtl="0" algn="l">
              <a:spcBef>
                <a:spcPts val="1200"/>
              </a:spcBef>
              <a:spcAft>
                <a:spcPts val="0"/>
              </a:spcAft>
              <a:buNone/>
            </a:pPr>
            <a:r>
              <a:t/>
            </a:r>
            <a:endParaRPr sz="200">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10d2a6e4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10d2a6e4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00">
                <a:solidFill>
                  <a:schemeClr val="dk1"/>
                </a:solidFill>
                <a:highlight>
                  <a:schemeClr val="lt1"/>
                </a:highlight>
              </a:rPr>
              <a:t>The neural network is only a part of AlphaZero. Its second component is the Monte Carlo Tree Search Algorithm which is used to ‘tune’ the probability distribution returned by the network by exploring different scenarios resulting from different actions taken at the current state in many simulations (800 in this case) of self-play.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After these MCTS simulations, the root move that was visited most is played.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This algorithm trades off exploration and exploitation with its specific formula used for the action selection.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self-play phase, in which AlphaZero plays against itself, generates the data for training, i.e. each move results in the probability distribution from the network, the probability distribution from MCTS, the value from the network, and, after finishing each game, the result of the game which equals 1 for a win, 0 for draw and -1 for a loss.</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It’s important to keep in mind that, in the context of AlphaZero, ‘prior’ refers to the initial probability distribution of the network, i.e. before applying MCTS. Therefore, the action taken by AlphaZero doesn’t have to be the one with the highest probability in its prior.</a:t>
            </a:r>
            <a:endParaRPr sz="1000">
              <a:solidFill>
                <a:schemeClr val="dk1"/>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10d2a6e4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10d2a6e4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loss function:</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uses a squared loss component for the final result of the game (z) and value v from the network</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additionally minimizes the kullback-leibler divergence between the networks’ prior and MCTS probability distribution</a:t>
            </a:r>
            <a:endParaRPr sz="1000">
              <a:solidFill>
                <a:schemeClr val="dk1"/>
              </a:solidFill>
              <a:highlight>
                <a:schemeClr val="lt1"/>
              </a:highlight>
            </a:endParaRPr>
          </a:p>
          <a:p>
            <a:pPr indent="-292100" lvl="0" marL="457200" rtl="0" algn="l">
              <a:spcBef>
                <a:spcPts val="0"/>
              </a:spcBef>
              <a:spcAft>
                <a:spcPts val="0"/>
              </a:spcAft>
              <a:buClr>
                <a:schemeClr val="dk1"/>
              </a:buClr>
              <a:buSzPts val="1000"/>
              <a:buChar char="-"/>
            </a:pPr>
            <a:r>
              <a:rPr lang="pl" sz="1000">
                <a:solidFill>
                  <a:schemeClr val="dk1"/>
                </a:solidFill>
                <a:highlight>
                  <a:schemeClr val="lt1"/>
                </a:highlight>
              </a:rPr>
              <a:t>applies L2 regularization with a constant c</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pl" sz="1000">
                <a:solidFill>
                  <a:schemeClr val="dk1"/>
                </a:solidFill>
                <a:highlight>
                  <a:schemeClr val="lt1"/>
                </a:highlight>
              </a:rPr>
              <a:t>The value v is used in the MCTS algorithm in the move selection procedure, so predicting it accurately is also </a:t>
            </a:r>
            <a:r>
              <a:rPr lang="pl" sz="1000">
                <a:solidFill>
                  <a:schemeClr val="dk1"/>
                </a:solidFill>
                <a:highlight>
                  <a:schemeClr val="lt1"/>
                </a:highlight>
              </a:rPr>
              <a:t>important.</a:t>
            </a:r>
            <a:endParaRPr sz="1000">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Rajdhani SemiBold"/>
              <a:buNone/>
              <a:defRPr sz="5200">
                <a:latin typeface="Rajdhani SemiBold"/>
                <a:ea typeface="Rajdhani SemiBold"/>
                <a:cs typeface="Rajdhani SemiBold"/>
                <a:sym typeface="Rajdhani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800"/>
              <a:buFont typeface="Rajdhani"/>
              <a:buNone/>
              <a:defRPr sz="2800">
                <a:solidFill>
                  <a:schemeClr val="dk1"/>
                </a:solidFill>
                <a:latin typeface="Rajdhani"/>
                <a:ea typeface="Rajdhani"/>
                <a:cs typeface="Rajdhani"/>
                <a:sym typeface="Rajdhan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12" name="Google Shape;12;p2"/>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13" name="Google Shape;13;p2"/>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14" name="Google Shape;14;p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15" name="Google Shape;15;p2"/>
          <p:cNvSpPr/>
          <p:nvPr/>
        </p:nvSpPr>
        <p:spPr>
          <a:xfrm>
            <a:off x="-100" y="4663225"/>
            <a:ext cx="9144000" cy="393600"/>
          </a:xfrm>
          <a:prstGeom prst="rect">
            <a:avLst/>
          </a:prstGeom>
          <a:solidFill>
            <a:srgbClr val="FABA14"/>
          </a:solidFill>
          <a:ln cap="flat" cmpd="sng" w="9525">
            <a:solidFill>
              <a:srgbClr val="FABA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17" name="Google Shape;17;p2"/>
          <p:cNvPicPr preferRelativeResize="0"/>
          <p:nvPr/>
        </p:nvPicPr>
        <p:blipFill>
          <a:blip r:embed="rId3">
            <a:alphaModFix/>
          </a:blip>
          <a:stretch>
            <a:fillRect/>
          </a:stretch>
        </p:blipFill>
        <p:spPr>
          <a:xfrm>
            <a:off x="8553475" y="4666713"/>
            <a:ext cx="386625" cy="386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7" name="Google Shape;10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108" name="Google Shape;108;p11"/>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109" name="Google Shape;109;p11"/>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110" name="Google Shape;110;p11"/>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111" name="Google Shape;111;p11"/>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txBox="1"/>
          <p:nvPr/>
        </p:nvSpPr>
        <p:spPr>
          <a:xfrm>
            <a:off x="121100" y="4703625"/>
            <a:ext cx="12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solidFill>
                  <a:srgbClr val="FFFFFF"/>
                </a:solidFill>
                <a:latin typeface="Raleway"/>
                <a:ea typeface="Raleway"/>
                <a:cs typeface="Raleway"/>
                <a:sym typeface="Raleway"/>
              </a:rPr>
              <a:t>HOMER</a:t>
            </a:r>
            <a:r>
              <a:rPr lang="pl" sz="1000">
                <a:solidFill>
                  <a:srgbClr val="FFFFFF"/>
                </a:solidFill>
                <a:latin typeface="Raleway ExtraLight"/>
                <a:ea typeface="Raleway ExtraLight"/>
                <a:cs typeface="Raleway ExtraLight"/>
                <a:sym typeface="Raleway ExtraLight"/>
              </a:rPr>
              <a:t> </a:t>
            </a:r>
            <a:endParaRPr sz="1000">
              <a:solidFill>
                <a:srgbClr val="FFFFFF"/>
              </a:solidFill>
              <a:latin typeface="Raleway ExtraLight"/>
              <a:ea typeface="Raleway ExtraLight"/>
              <a:cs typeface="Raleway ExtraLight"/>
              <a:sym typeface="Raleway ExtraLight"/>
            </a:endParaRPr>
          </a:p>
        </p:txBody>
      </p:sp>
      <p:sp>
        <p:nvSpPr>
          <p:cNvPr id="113" name="Google Shape;113;p11"/>
          <p:cNvSpPr txBox="1"/>
          <p:nvPr/>
        </p:nvSpPr>
        <p:spPr>
          <a:xfrm>
            <a:off x="1089600" y="4703625"/>
            <a:ext cx="4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FFFFFF"/>
                </a:solidFill>
                <a:latin typeface="Rajdhani"/>
                <a:ea typeface="Rajdhani"/>
                <a:cs typeface="Rajdhani"/>
                <a:sym typeface="Rajdhani"/>
              </a:rPr>
              <a:t>Human Oriented autoMated machinE leaRning</a:t>
            </a:r>
            <a:endParaRPr sz="1000">
              <a:solidFill>
                <a:srgbClr val="FFFFFF"/>
              </a:solidFill>
              <a:latin typeface="Rajdhani"/>
              <a:ea typeface="Rajdhani"/>
              <a:cs typeface="Rajdhani"/>
              <a:sym typeface="Rajdhani"/>
            </a:endParaRPr>
          </a:p>
        </p:txBody>
      </p:sp>
      <p:pic>
        <p:nvPicPr>
          <p:cNvPr id="114" name="Google Shape;114;p11"/>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115" name="Google Shape;115;p11"/>
          <p:cNvPicPr preferRelativeResize="0"/>
          <p:nvPr/>
        </p:nvPicPr>
        <p:blipFill>
          <a:blip r:embed="rId3">
            <a:alphaModFix/>
          </a:blip>
          <a:stretch>
            <a:fillRect/>
          </a:stretch>
        </p:blipFill>
        <p:spPr>
          <a:xfrm flipH="1">
            <a:off x="750900" y="4690675"/>
            <a:ext cx="338700" cy="338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MER"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21" name="Google Shape;21;p3"/>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22" name="Google Shape;22;p3"/>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23" name="Google Shape;23;p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24" name="Google Shape;24;p3"/>
          <p:cNvSpPr/>
          <p:nvPr/>
        </p:nvSpPr>
        <p:spPr>
          <a:xfrm>
            <a:off x="-81925" y="4663225"/>
            <a:ext cx="9356100" cy="393600"/>
          </a:xfrm>
          <a:prstGeom prst="rect">
            <a:avLst/>
          </a:prstGeom>
          <a:solidFill>
            <a:srgbClr val="FABA14"/>
          </a:solidFill>
          <a:ln cap="flat" cmpd="sng" w="9525">
            <a:solidFill>
              <a:srgbClr val="FABA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3"/>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26" name="Google Shape;26;p3"/>
          <p:cNvPicPr preferRelativeResize="0"/>
          <p:nvPr/>
        </p:nvPicPr>
        <p:blipFill>
          <a:blip r:embed="rId3">
            <a:alphaModFix/>
          </a:blip>
          <a:stretch>
            <a:fillRect/>
          </a:stretch>
        </p:blipFill>
        <p:spPr>
          <a:xfrm>
            <a:off x="8589975" y="4703213"/>
            <a:ext cx="313625" cy="313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1014400" y="445025"/>
            <a:ext cx="7818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Rajdhani Medium"/>
              <a:buNone/>
              <a:defRPr>
                <a:latin typeface="Rajdhani Medium"/>
                <a:ea typeface="Rajdhani Medium"/>
                <a:cs typeface="Rajdhani Medium"/>
                <a:sym typeface="Rajdhani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
          <p:cNvSpPr txBox="1"/>
          <p:nvPr>
            <p:ph idx="1" type="body"/>
          </p:nvPr>
        </p:nvSpPr>
        <p:spPr>
          <a:xfrm>
            <a:off x="1089600" y="1152475"/>
            <a:ext cx="77427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Rajdhani"/>
              <a:buChar char="●"/>
              <a:defRPr b="1">
                <a:solidFill>
                  <a:schemeClr val="dk1"/>
                </a:solidFill>
                <a:latin typeface="Rajdhani"/>
                <a:ea typeface="Rajdhani"/>
                <a:cs typeface="Rajdhani"/>
                <a:sym typeface="Rajdhani"/>
              </a:defRPr>
            </a:lvl1pPr>
            <a:lvl2pPr indent="-317500" lvl="1" marL="9144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2pPr>
            <a:lvl3pPr indent="-317500" lvl="2" marL="13716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3pPr>
            <a:lvl4pPr indent="-317500" lvl="3" marL="18288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4pPr>
            <a:lvl5pPr indent="-317500" lvl="4" marL="22860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5pPr>
            <a:lvl6pPr indent="-317500" lvl="5" marL="27432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6pPr>
            <a:lvl7pPr indent="-317500" lvl="6" marL="32004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7pPr>
            <a:lvl8pPr indent="-317500" lvl="7" marL="36576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8pPr>
            <a:lvl9pPr indent="-317500" lvl="8" marL="4114800">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9pPr>
          </a:lstStyle>
          <a:p/>
        </p:txBody>
      </p:sp>
      <p:sp>
        <p:nvSpPr>
          <p:cNvPr id="30" name="Google Shape;3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31" name="Google Shape;31;p4"/>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32" name="Google Shape;32;p4"/>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33" name="Google Shape;33;p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34" name="Google Shape;34;p4"/>
          <p:cNvSpPr/>
          <p:nvPr/>
        </p:nvSpPr>
        <p:spPr>
          <a:xfrm>
            <a:off x="-81925" y="4663225"/>
            <a:ext cx="9356100" cy="393600"/>
          </a:xfrm>
          <a:prstGeom prst="rect">
            <a:avLst/>
          </a:prstGeom>
          <a:solidFill>
            <a:srgbClr val="FABA14"/>
          </a:solidFill>
          <a:ln cap="flat" cmpd="sng" w="9525">
            <a:solidFill>
              <a:srgbClr val="FABA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4"/>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36" name="Google Shape;36;p4"/>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37" name="Google Shape;37;p4"/>
          <p:cNvPicPr preferRelativeResize="0"/>
          <p:nvPr/>
        </p:nvPicPr>
        <p:blipFill>
          <a:blip r:embed="rId3">
            <a:alphaModFix/>
          </a:blip>
          <a:stretch>
            <a:fillRect/>
          </a:stretch>
        </p:blipFill>
        <p:spPr>
          <a:xfrm>
            <a:off x="8589975" y="4703213"/>
            <a:ext cx="313625" cy="313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0"/>
              </a:spcBef>
              <a:spcAft>
                <a:spcPts val="0"/>
              </a:spcAft>
              <a:buClr>
                <a:schemeClr val="dk1"/>
              </a:buClr>
              <a:buSzPts val="1200"/>
              <a:buChar char="○"/>
              <a:defRPr sz="1200">
                <a:solidFill>
                  <a:schemeClr val="dk1"/>
                </a:solidFill>
              </a:defRPr>
            </a:lvl2pPr>
            <a:lvl3pPr indent="-304800" lvl="2" marL="1371600">
              <a:spcBef>
                <a:spcPts val="0"/>
              </a:spcBef>
              <a:spcAft>
                <a:spcPts val="0"/>
              </a:spcAft>
              <a:buClr>
                <a:schemeClr val="dk1"/>
              </a:buClr>
              <a:buSzPts val="1200"/>
              <a:buChar char="■"/>
              <a:defRPr sz="1200">
                <a:solidFill>
                  <a:schemeClr val="dk1"/>
                </a:solidFill>
              </a:defRPr>
            </a:lvl3pPr>
            <a:lvl4pPr indent="-304800" lvl="3" marL="1828800">
              <a:spcBef>
                <a:spcPts val="0"/>
              </a:spcBef>
              <a:spcAft>
                <a:spcPts val="0"/>
              </a:spcAft>
              <a:buClr>
                <a:schemeClr val="dk1"/>
              </a:buClr>
              <a:buSzPts val="1200"/>
              <a:buChar char="●"/>
              <a:defRPr sz="1200">
                <a:solidFill>
                  <a:schemeClr val="dk1"/>
                </a:solidFill>
              </a:defRPr>
            </a:lvl4pPr>
            <a:lvl5pPr indent="-304800" lvl="4" marL="2286000">
              <a:spcBef>
                <a:spcPts val="0"/>
              </a:spcBef>
              <a:spcAft>
                <a:spcPts val="0"/>
              </a:spcAft>
              <a:buClr>
                <a:schemeClr val="dk1"/>
              </a:buClr>
              <a:buSzPts val="1200"/>
              <a:buChar char="○"/>
              <a:defRPr sz="1200">
                <a:solidFill>
                  <a:schemeClr val="dk1"/>
                </a:solidFill>
              </a:defRPr>
            </a:lvl5pPr>
            <a:lvl6pPr indent="-304800" lvl="5" marL="2743200">
              <a:spcBef>
                <a:spcPts val="0"/>
              </a:spcBef>
              <a:spcAft>
                <a:spcPts val="0"/>
              </a:spcAft>
              <a:buClr>
                <a:schemeClr val="dk1"/>
              </a:buClr>
              <a:buSzPts val="1200"/>
              <a:buChar char="■"/>
              <a:defRPr sz="1200">
                <a:solidFill>
                  <a:schemeClr val="dk1"/>
                </a:solidFill>
              </a:defRPr>
            </a:lvl6pPr>
            <a:lvl7pPr indent="-304800" lvl="6" marL="3200400">
              <a:spcBef>
                <a:spcPts val="0"/>
              </a:spcBef>
              <a:spcAft>
                <a:spcPts val="0"/>
              </a:spcAft>
              <a:buClr>
                <a:schemeClr val="dk1"/>
              </a:buClr>
              <a:buSzPts val="1200"/>
              <a:buChar char="●"/>
              <a:defRPr sz="1200">
                <a:solidFill>
                  <a:schemeClr val="dk1"/>
                </a:solidFill>
              </a:defRPr>
            </a:lvl7pPr>
            <a:lvl8pPr indent="-304800" lvl="7" marL="3657600">
              <a:spcBef>
                <a:spcPts val="0"/>
              </a:spcBef>
              <a:spcAft>
                <a:spcPts val="0"/>
              </a:spcAft>
              <a:buClr>
                <a:schemeClr val="dk1"/>
              </a:buClr>
              <a:buSzPts val="1200"/>
              <a:buChar char="○"/>
              <a:defRPr sz="1200">
                <a:solidFill>
                  <a:schemeClr val="dk1"/>
                </a:solidFill>
              </a:defRPr>
            </a:lvl8pPr>
            <a:lvl9pPr indent="-304800" lvl="8" marL="4114800">
              <a:spcBef>
                <a:spcPts val="0"/>
              </a:spcBef>
              <a:spcAft>
                <a:spcPts val="0"/>
              </a:spcAft>
              <a:buClr>
                <a:schemeClr val="dk1"/>
              </a:buClr>
              <a:buSzPts val="1200"/>
              <a:buChar char="■"/>
              <a:defRPr sz="1200">
                <a:solidFill>
                  <a:schemeClr val="dk1"/>
                </a:solidFill>
              </a:defRPr>
            </a:lvl9pPr>
          </a:lstStyle>
          <a:p/>
        </p:txBody>
      </p:sp>
      <p:sp>
        <p:nvSpPr>
          <p:cNvPr id="41" name="Google Shape;41;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43" name="Google Shape;43;p5"/>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44" name="Google Shape;44;p5"/>
          <p:cNvSpPr txBox="1"/>
          <p:nvPr>
            <p:ph idx="4"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45" name="Google Shape;45;p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46" name="Google Shape;46;p5"/>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nvSpPr>
        <p:spPr>
          <a:xfrm>
            <a:off x="121100" y="4703625"/>
            <a:ext cx="12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solidFill>
                  <a:srgbClr val="FFFFFF"/>
                </a:solidFill>
                <a:latin typeface="Raleway"/>
                <a:ea typeface="Raleway"/>
                <a:cs typeface="Raleway"/>
                <a:sym typeface="Raleway"/>
              </a:rPr>
              <a:t>HOMER</a:t>
            </a:r>
            <a:r>
              <a:rPr lang="pl" sz="1000">
                <a:solidFill>
                  <a:srgbClr val="FFFFFF"/>
                </a:solidFill>
                <a:latin typeface="Raleway ExtraLight"/>
                <a:ea typeface="Raleway ExtraLight"/>
                <a:cs typeface="Raleway ExtraLight"/>
                <a:sym typeface="Raleway ExtraLight"/>
              </a:rPr>
              <a:t> </a:t>
            </a:r>
            <a:endParaRPr sz="1000">
              <a:solidFill>
                <a:srgbClr val="FFFFFF"/>
              </a:solidFill>
              <a:latin typeface="Raleway ExtraLight"/>
              <a:ea typeface="Raleway ExtraLight"/>
              <a:cs typeface="Raleway ExtraLight"/>
              <a:sym typeface="Raleway ExtraLight"/>
            </a:endParaRPr>
          </a:p>
        </p:txBody>
      </p:sp>
      <p:sp>
        <p:nvSpPr>
          <p:cNvPr id="48" name="Google Shape;48;p5"/>
          <p:cNvSpPr txBox="1"/>
          <p:nvPr/>
        </p:nvSpPr>
        <p:spPr>
          <a:xfrm>
            <a:off x="1089600" y="4703625"/>
            <a:ext cx="4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FFFF"/>
              </a:solidFill>
              <a:latin typeface="Rajdhani"/>
              <a:ea typeface="Rajdhani"/>
              <a:cs typeface="Rajdhani"/>
              <a:sym typeface="Rajdhani"/>
            </a:endParaRPr>
          </a:p>
        </p:txBody>
      </p:sp>
      <p:pic>
        <p:nvPicPr>
          <p:cNvPr id="49" name="Google Shape;49;p5"/>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50" name="Google Shape;50;p5"/>
          <p:cNvPicPr preferRelativeResize="0"/>
          <p:nvPr/>
        </p:nvPicPr>
        <p:blipFill>
          <a:blip r:embed="rId3">
            <a:alphaModFix/>
          </a:blip>
          <a:stretch>
            <a:fillRect/>
          </a:stretch>
        </p:blipFill>
        <p:spPr>
          <a:xfrm flipH="1">
            <a:off x="750900" y="4690675"/>
            <a:ext cx="338700" cy="338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54" name="Google Shape;54;p6"/>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55" name="Google Shape;55;p6"/>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56" name="Google Shape;56;p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57" name="Google Shape;57;p6"/>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nvSpPr>
        <p:spPr>
          <a:xfrm>
            <a:off x="121100" y="4703625"/>
            <a:ext cx="12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solidFill>
                  <a:srgbClr val="FFFFFF"/>
                </a:solidFill>
                <a:latin typeface="Raleway"/>
                <a:ea typeface="Raleway"/>
                <a:cs typeface="Raleway"/>
                <a:sym typeface="Raleway"/>
              </a:rPr>
              <a:t>HOMER</a:t>
            </a:r>
            <a:r>
              <a:rPr lang="pl" sz="1000">
                <a:solidFill>
                  <a:srgbClr val="FFFFFF"/>
                </a:solidFill>
                <a:latin typeface="Raleway ExtraLight"/>
                <a:ea typeface="Raleway ExtraLight"/>
                <a:cs typeface="Raleway ExtraLight"/>
                <a:sym typeface="Raleway ExtraLight"/>
              </a:rPr>
              <a:t> </a:t>
            </a:r>
            <a:endParaRPr sz="1000">
              <a:solidFill>
                <a:srgbClr val="FFFFFF"/>
              </a:solidFill>
              <a:latin typeface="Raleway ExtraLight"/>
              <a:ea typeface="Raleway ExtraLight"/>
              <a:cs typeface="Raleway ExtraLight"/>
              <a:sym typeface="Raleway ExtraLight"/>
            </a:endParaRPr>
          </a:p>
        </p:txBody>
      </p:sp>
      <p:sp>
        <p:nvSpPr>
          <p:cNvPr id="59" name="Google Shape;59;p6"/>
          <p:cNvSpPr txBox="1"/>
          <p:nvPr/>
        </p:nvSpPr>
        <p:spPr>
          <a:xfrm>
            <a:off x="1089600" y="4703625"/>
            <a:ext cx="4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FFFFFF"/>
                </a:solidFill>
                <a:latin typeface="Rajdhani"/>
                <a:ea typeface="Rajdhani"/>
                <a:cs typeface="Rajdhani"/>
                <a:sym typeface="Rajdhani"/>
              </a:rPr>
              <a:t>Human Oriented autoMated machinE leaRning</a:t>
            </a:r>
            <a:endParaRPr sz="1000">
              <a:solidFill>
                <a:srgbClr val="FFFFFF"/>
              </a:solidFill>
              <a:latin typeface="Rajdhani"/>
              <a:ea typeface="Rajdhani"/>
              <a:cs typeface="Rajdhani"/>
              <a:sym typeface="Rajdhani"/>
            </a:endParaRPr>
          </a:p>
        </p:txBody>
      </p:sp>
      <p:pic>
        <p:nvPicPr>
          <p:cNvPr id="60" name="Google Shape;60;p6"/>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61" name="Google Shape;61;p6"/>
          <p:cNvPicPr preferRelativeResize="0"/>
          <p:nvPr/>
        </p:nvPicPr>
        <p:blipFill>
          <a:blip r:embed="rId3">
            <a:alphaModFix/>
          </a:blip>
          <a:stretch>
            <a:fillRect/>
          </a:stretch>
        </p:blipFill>
        <p:spPr>
          <a:xfrm flipH="1">
            <a:off x="750900" y="4690675"/>
            <a:ext cx="338700" cy="338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 name="Google Shape;6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5" name="Google Shape;6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66" name="Google Shape;66;p7"/>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67" name="Google Shape;67;p7"/>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68" name="Google Shape;68;p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69" name="Google Shape;69;p7"/>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7"/>
          <p:cNvPicPr preferRelativeResize="0"/>
          <p:nvPr/>
        </p:nvPicPr>
        <p:blipFill>
          <a:blip r:embed="rId2">
            <a:alphaModFix/>
          </a:blip>
          <a:stretch>
            <a:fillRect/>
          </a:stretch>
        </p:blipFill>
        <p:spPr>
          <a:xfrm>
            <a:off x="8553475" y="4679674"/>
            <a:ext cx="386625" cy="386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74" name="Google Shape;74;p8"/>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75" name="Google Shape;75;p8"/>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76" name="Google Shape;76;p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77" name="Google Shape;77;p8"/>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txBox="1"/>
          <p:nvPr/>
        </p:nvSpPr>
        <p:spPr>
          <a:xfrm>
            <a:off x="121100" y="4703625"/>
            <a:ext cx="12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solidFill>
                  <a:srgbClr val="FFFFFF"/>
                </a:solidFill>
                <a:latin typeface="Raleway"/>
                <a:ea typeface="Raleway"/>
                <a:cs typeface="Raleway"/>
                <a:sym typeface="Raleway"/>
              </a:rPr>
              <a:t>HOMER</a:t>
            </a:r>
            <a:r>
              <a:rPr lang="pl" sz="1000">
                <a:solidFill>
                  <a:srgbClr val="FFFFFF"/>
                </a:solidFill>
                <a:latin typeface="Raleway ExtraLight"/>
                <a:ea typeface="Raleway ExtraLight"/>
                <a:cs typeface="Raleway ExtraLight"/>
                <a:sym typeface="Raleway ExtraLight"/>
              </a:rPr>
              <a:t> </a:t>
            </a:r>
            <a:endParaRPr sz="1000">
              <a:solidFill>
                <a:srgbClr val="FFFFFF"/>
              </a:solidFill>
              <a:latin typeface="Raleway ExtraLight"/>
              <a:ea typeface="Raleway ExtraLight"/>
              <a:cs typeface="Raleway ExtraLight"/>
              <a:sym typeface="Raleway ExtraLight"/>
            </a:endParaRPr>
          </a:p>
        </p:txBody>
      </p:sp>
      <p:sp>
        <p:nvSpPr>
          <p:cNvPr id="79" name="Google Shape;79;p8"/>
          <p:cNvSpPr txBox="1"/>
          <p:nvPr/>
        </p:nvSpPr>
        <p:spPr>
          <a:xfrm>
            <a:off x="1089600" y="4703625"/>
            <a:ext cx="4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FFFFFF"/>
                </a:solidFill>
                <a:latin typeface="Rajdhani"/>
                <a:ea typeface="Rajdhani"/>
                <a:cs typeface="Rajdhani"/>
                <a:sym typeface="Rajdhani"/>
              </a:rPr>
              <a:t>Human Oriented autoMated machinE leaRning</a:t>
            </a:r>
            <a:endParaRPr sz="1000">
              <a:solidFill>
                <a:srgbClr val="FFFFFF"/>
              </a:solidFill>
              <a:latin typeface="Rajdhani"/>
              <a:ea typeface="Rajdhani"/>
              <a:cs typeface="Rajdhani"/>
              <a:sym typeface="Rajdhani"/>
            </a:endParaRPr>
          </a:p>
        </p:txBody>
      </p:sp>
      <p:pic>
        <p:nvPicPr>
          <p:cNvPr id="80" name="Google Shape;80;p8"/>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81" name="Google Shape;81;p8"/>
          <p:cNvPicPr preferRelativeResize="0"/>
          <p:nvPr/>
        </p:nvPicPr>
        <p:blipFill>
          <a:blip r:embed="rId3">
            <a:alphaModFix/>
          </a:blip>
          <a:stretch>
            <a:fillRect/>
          </a:stretch>
        </p:blipFill>
        <p:spPr>
          <a:xfrm flipH="1">
            <a:off x="750900" y="4690675"/>
            <a:ext cx="338700" cy="338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9"/>
          <p:cNvSpPr/>
          <p:nvPr/>
        </p:nvSpPr>
        <p:spPr>
          <a:xfrm>
            <a:off x="4572000" y="-125"/>
            <a:ext cx="4572000" cy="453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7" name="Google Shape;8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88" name="Google Shape;88;p9"/>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89" name="Google Shape;89;p9"/>
          <p:cNvSpPr txBox="1"/>
          <p:nvPr>
            <p:ph idx="4"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90" name="Google Shape;90;p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91" name="Google Shape;91;p9"/>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9"/>
          <p:cNvPicPr preferRelativeResize="0"/>
          <p:nvPr/>
        </p:nvPicPr>
        <p:blipFill>
          <a:blip r:embed="rId2">
            <a:alphaModFix/>
          </a:blip>
          <a:stretch>
            <a:fillRect/>
          </a:stretch>
        </p:blipFill>
        <p:spPr>
          <a:xfrm>
            <a:off x="8553475" y="4679674"/>
            <a:ext cx="386625" cy="386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5" name="Google Shape;9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96" name="Google Shape;96;p1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l"/>
              <a:t>‹#›</a:t>
            </a:fld>
            <a:endParaRPr/>
          </a:p>
        </p:txBody>
      </p:sp>
      <p:sp>
        <p:nvSpPr>
          <p:cNvPr id="97" name="Google Shape;97;p10"/>
          <p:cNvSpPr txBox="1"/>
          <p:nvPr>
            <p:ph idx="3"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
        <p:nvSpPr>
          <p:cNvPr id="98" name="Google Shape;98;p10"/>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pl"/>
              <a:t>‹#›</a:t>
            </a:fld>
            <a:endParaRPr/>
          </a:p>
        </p:txBody>
      </p:sp>
      <p:sp>
        <p:nvSpPr>
          <p:cNvPr id="99" name="Google Shape;99;p10"/>
          <p:cNvSpPr/>
          <p:nvPr/>
        </p:nvSpPr>
        <p:spPr>
          <a:xfrm>
            <a:off x="-100" y="4663225"/>
            <a:ext cx="9144000" cy="393600"/>
          </a:xfrm>
          <a:prstGeom prst="rect">
            <a:avLst/>
          </a:prstGeom>
          <a:solidFill>
            <a:srgbClr val="1C4587"/>
          </a:solidFill>
          <a:ln cap="flat" cmpd="sng" w="9525">
            <a:solidFill>
              <a:srgbClr val="371E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txBox="1"/>
          <p:nvPr/>
        </p:nvSpPr>
        <p:spPr>
          <a:xfrm>
            <a:off x="121100" y="4703625"/>
            <a:ext cx="124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000">
                <a:solidFill>
                  <a:srgbClr val="FFFFFF"/>
                </a:solidFill>
                <a:latin typeface="Raleway"/>
                <a:ea typeface="Raleway"/>
                <a:cs typeface="Raleway"/>
                <a:sym typeface="Raleway"/>
              </a:rPr>
              <a:t>HOMER</a:t>
            </a:r>
            <a:r>
              <a:rPr lang="pl" sz="1000">
                <a:solidFill>
                  <a:srgbClr val="FFFFFF"/>
                </a:solidFill>
                <a:latin typeface="Raleway ExtraLight"/>
                <a:ea typeface="Raleway ExtraLight"/>
                <a:cs typeface="Raleway ExtraLight"/>
                <a:sym typeface="Raleway ExtraLight"/>
              </a:rPr>
              <a:t> </a:t>
            </a:r>
            <a:endParaRPr sz="1000">
              <a:solidFill>
                <a:srgbClr val="FFFFFF"/>
              </a:solidFill>
              <a:latin typeface="Raleway ExtraLight"/>
              <a:ea typeface="Raleway ExtraLight"/>
              <a:cs typeface="Raleway ExtraLight"/>
              <a:sym typeface="Raleway ExtraLight"/>
            </a:endParaRPr>
          </a:p>
        </p:txBody>
      </p:sp>
      <p:sp>
        <p:nvSpPr>
          <p:cNvPr id="101" name="Google Shape;101;p10"/>
          <p:cNvSpPr txBox="1"/>
          <p:nvPr/>
        </p:nvSpPr>
        <p:spPr>
          <a:xfrm>
            <a:off x="1089600" y="4703625"/>
            <a:ext cx="42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solidFill>
                  <a:srgbClr val="FFFFFF"/>
                </a:solidFill>
                <a:latin typeface="Rajdhani"/>
                <a:ea typeface="Rajdhani"/>
                <a:cs typeface="Rajdhani"/>
                <a:sym typeface="Rajdhani"/>
              </a:rPr>
              <a:t>Human Oriented autoMated machinE leaRning</a:t>
            </a:r>
            <a:endParaRPr sz="1000">
              <a:solidFill>
                <a:srgbClr val="FFFFFF"/>
              </a:solidFill>
              <a:latin typeface="Rajdhani"/>
              <a:ea typeface="Rajdhani"/>
              <a:cs typeface="Rajdhani"/>
              <a:sym typeface="Rajdhani"/>
            </a:endParaRPr>
          </a:p>
        </p:txBody>
      </p:sp>
      <p:pic>
        <p:nvPicPr>
          <p:cNvPr id="102" name="Google Shape;102;p10"/>
          <p:cNvPicPr preferRelativeResize="0"/>
          <p:nvPr/>
        </p:nvPicPr>
        <p:blipFill>
          <a:blip r:embed="rId2">
            <a:alphaModFix/>
          </a:blip>
          <a:stretch>
            <a:fillRect/>
          </a:stretch>
        </p:blipFill>
        <p:spPr>
          <a:xfrm>
            <a:off x="8553475" y="4679674"/>
            <a:ext cx="386625" cy="386625"/>
          </a:xfrm>
          <a:prstGeom prst="rect">
            <a:avLst/>
          </a:prstGeom>
          <a:noFill/>
          <a:ln>
            <a:noFill/>
          </a:ln>
        </p:spPr>
      </p:pic>
      <p:pic>
        <p:nvPicPr>
          <p:cNvPr id="103" name="Google Shape;103;p10"/>
          <p:cNvPicPr preferRelativeResize="0"/>
          <p:nvPr/>
        </p:nvPicPr>
        <p:blipFill>
          <a:blip r:embed="rId3">
            <a:alphaModFix/>
          </a:blip>
          <a:stretch>
            <a:fillRect/>
          </a:stretch>
        </p:blipFill>
        <p:spPr>
          <a:xfrm flipH="1">
            <a:off x="750900" y="4690675"/>
            <a:ext cx="338700" cy="338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ajdhani SemiBold"/>
              <a:buNone/>
              <a:defRPr sz="2800">
                <a:solidFill>
                  <a:schemeClr val="dk1"/>
                </a:solidFill>
                <a:latin typeface="Rajdhani SemiBold"/>
                <a:ea typeface="Rajdhani SemiBold"/>
                <a:cs typeface="Rajdhani SemiBold"/>
                <a:sym typeface="Rajdhani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ajdhani"/>
              <a:buChar char="●"/>
              <a:defRPr b="1" sz="1800">
                <a:solidFill>
                  <a:schemeClr val="dk1"/>
                </a:solidFill>
                <a:latin typeface="Rajdhani"/>
                <a:ea typeface="Rajdhani"/>
                <a:cs typeface="Rajdhani"/>
                <a:sym typeface="Rajdhani"/>
              </a:defRPr>
            </a:lvl1pPr>
            <a:lvl2pPr indent="-317500" lvl="1" marL="9144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2pPr>
            <a:lvl3pPr indent="-317500" lvl="2" marL="13716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3pPr>
            <a:lvl4pPr indent="-317500" lvl="3" marL="18288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4pPr>
            <a:lvl5pPr indent="-317500" lvl="4" marL="22860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5pPr>
            <a:lvl6pPr indent="-317500" lvl="5" marL="27432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6pPr>
            <a:lvl7pPr indent="-317500" lvl="6" marL="32004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7pPr>
            <a:lvl8pPr indent="-317500" lvl="7" marL="36576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8pPr>
            <a:lvl9pPr indent="-317500" lvl="8" marL="41148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storage.googleapis.com/uncertainty-over-space/alphachess/index.html?block=1&amp;factor=16&amp;board=07&amp;max_lines=7" TargetMode="Externa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Acquisition of Chess Knowledge in AlphaZero</a:t>
            </a:r>
            <a:r>
              <a:rPr baseline="30000" lang="pl"/>
              <a:t>[1]</a:t>
            </a:r>
            <a:endParaRPr baseline="30000"/>
          </a:p>
        </p:txBody>
      </p:sp>
      <p:sp>
        <p:nvSpPr>
          <p:cNvPr id="122" name="Google Shape;122;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l" sz="2700"/>
              <a:t>MI2 DataLab Summer Research Seminar 2023</a:t>
            </a:r>
            <a:endParaRPr sz="2700"/>
          </a:p>
        </p:txBody>
      </p:sp>
      <p:sp>
        <p:nvSpPr>
          <p:cNvPr id="123" name="Google Shape;123;p13"/>
          <p:cNvSpPr txBox="1"/>
          <p:nvPr/>
        </p:nvSpPr>
        <p:spPr>
          <a:xfrm>
            <a:off x="286950" y="4045300"/>
            <a:ext cx="8570100" cy="97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aseline="30000" lang="pl" sz="1200">
                <a:solidFill>
                  <a:srgbClr val="B7B7B7"/>
                </a:solidFill>
              </a:rPr>
              <a:t>[1]</a:t>
            </a:r>
            <a:r>
              <a:rPr lang="pl" sz="1200">
                <a:solidFill>
                  <a:srgbClr val="B7B7B7"/>
                </a:solidFill>
              </a:rPr>
              <a:t>Thomas McGrath, Andrei Kapishnikov, Nenad Tomasev, Adam Pearce, Demis Hassabis, Been Kim, Ulrich Paquet, and Vladimir Kramnik</a:t>
            </a:r>
            <a:r>
              <a:rPr lang="pl" sz="900">
                <a:solidFill>
                  <a:srgbClr val="B7B7B7"/>
                </a:solidFill>
              </a:rPr>
              <a:t>, </a:t>
            </a:r>
            <a:r>
              <a:rPr lang="pl" sz="1200">
                <a:solidFill>
                  <a:srgbClr val="B7B7B7"/>
                </a:solidFill>
              </a:rPr>
              <a:t>Acquisition of Chess Knowledge in AlphaZero, Proceedings of the National Academy of Sciences</a:t>
            </a:r>
            <a:endParaRPr sz="100">
              <a:solidFill>
                <a:srgbClr val="B7B7B7"/>
              </a:solidFill>
            </a:endParaRPr>
          </a:p>
          <a:p>
            <a:pPr indent="0" lvl="0" marL="0" rtl="0" algn="just">
              <a:spcBef>
                <a:spcPts val="1200"/>
              </a:spcBef>
              <a:spcAft>
                <a:spcPts val="0"/>
              </a:spcAft>
              <a:buNone/>
            </a:pPr>
            <a:r>
              <a:t/>
            </a:r>
            <a:endParaRPr>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a:t>Why bother explaining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Why bother explaining it</a:t>
            </a:r>
            <a:r>
              <a:rPr b="1" lang="pl">
                <a:latin typeface="Rajdhani"/>
                <a:ea typeface="Rajdhani"/>
                <a:cs typeface="Rajdhani"/>
                <a:sym typeface="Rajdhani"/>
              </a:rPr>
              <a:t>?</a:t>
            </a:r>
            <a:endParaRPr b="1">
              <a:latin typeface="Rajdhani"/>
              <a:ea typeface="Rajdhani"/>
              <a:cs typeface="Rajdhani"/>
              <a:sym typeface="Rajdhani"/>
            </a:endParaRPr>
          </a:p>
        </p:txBody>
      </p:sp>
      <p:pic>
        <p:nvPicPr>
          <p:cNvPr id="200" name="Google Shape;200;p23"/>
          <p:cNvPicPr preferRelativeResize="0"/>
          <p:nvPr/>
        </p:nvPicPr>
        <p:blipFill>
          <a:blip r:embed="rId3">
            <a:alphaModFix/>
          </a:blip>
          <a:stretch>
            <a:fillRect/>
          </a:stretch>
        </p:blipFill>
        <p:spPr>
          <a:xfrm>
            <a:off x="1585650" y="724050"/>
            <a:ext cx="6307799" cy="390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a:t>Encoding of human conceptual knowledge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sp>
        <p:nvSpPr>
          <p:cNvPr id="211" name="Google Shape;211;p25"/>
          <p:cNvSpPr txBox="1"/>
          <p:nvPr/>
        </p:nvSpPr>
        <p:spPr>
          <a:xfrm>
            <a:off x="3089550" y="1113750"/>
            <a:ext cx="2964900" cy="7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l" sz="1700">
                <a:latin typeface="Rajdhani"/>
                <a:ea typeface="Rajdhani"/>
                <a:cs typeface="Rajdhani"/>
                <a:sym typeface="Rajdhani"/>
              </a:rPr>
              <a:t>Concept is a user-defined function on network input </a:t>
            </a:r>
            <a:r>
              <a:rPr b="1" lang="pl" sz="1700">
                <a:latin typeface="Rajdhani"/>
                <a:ea typeface="Rajdhani"/>
                <a:cs typeface="Rajdhani"/>
                <a:sym typeface="Rajdhani"/>
              </a:rPr>
              <a:t>z</a:t>
            </a:r>
            <a:r>
              <a:rPr baseline="30000" lang="pl" sz="1700">
                <a:latin typeface="Rajdhani"/>
                <a:ea typeface="Rajdhani"/>
                <a:cs typeface="Rajdhani"/>
                <a:sym typeface="Rajdhani"/>
              </a:rPr>
              <a:t>0</a:t>
            </a:r>
            <a:endParaRPr baseline="30000" sz="1700">
              <a:latin typeface="Rajdhani"/>
              <a:ea typeface="Rajdhani"/>
              <a:cs typeface="Rajdhani"/>
              <a:sym typeface="Rajdhani"/>
            </a:endParaRPr>
          </a:p>
        </p:txBody>
      </p:sp>
      <p:sp>
        <p:nvSpPr>
          <p:cNvPr id="212" name="Google Shape;212;p25"/>
          <p:cNvSpPr txBox="1"/>
          <p:nvPr/>
        </p:nvSpPr>
        <p:spPr>
          <a:xfrm>
            <a:off x="3293550" y="2297450"/>
            <a:ext cx="25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jdhani"/>
              <a:ea typeface="Rajdhani"/>
              <a:cs typeface="Rajdhani"/>
              <a:sym typeface="Rajdhani"/>
            </a:endParaRPr>
          </a:p>
        </p:txBody>
      </p:sp>
      <p:pic>
        <p:nvPicPr>
          <p:cNvPr id="213" name="Google Shape;213;p25"/>
          <p:cNvPicPr preferRelativeResize="0"/>
          <p:nvPr/>
        </p:nvPicPr>
        <p:blipFill>
          <a:blip r:embed="rId3">
            <a:alphaModFix/>
          </a:blip>
          <a:stretch>
            <a:fillRect/>
          </a:stretch>
        </p:blipFill>
        <p:spPr>
          <a:xfrm>
            <a:off x="3663388" y="2171550"/>
            <a:ext cx="1771317" cy="400200"/>
          </a:xfrm>
          <a:prstGeom prst="rect">
            <a:avLst/>
          </a:prstGeom>
          <a:noFill/>
          <a:ln>
            <a:noFill/>
          </a:ln>
        </p:spPr>
      </p:pic>
      <p:pic>
        <p:nvPicPr>
          <p:cNvPr id="214" name="Google Shape;214;p25"/>
          <p:cNvPicPr preferRelativeResize="0"/>
          <p:nvPr/>
        </p:nvPicPr>
        <p:blipFill>
          <a:blip r:embed="rId4">
            <a:alphaModFix/>
          </a:blip>
          <a:stretch>
            <a:fillRect/>
          </a:stretch>
        </p:blipFill>
        <p:spPr>
          <a:xfrm>
            <a:off x="2380750" y="2944825"/>
            <a:ext cx="4382500" cy="734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pic>
        <p:nvPicPr>
          <p:cNvPr id="220" name="Google Shape;220;p26"/>
          <p:cNvPicPr preferRelativeResize="0"/>
          <p:nvPr/>
        </p:nvPicPr>
        <p:blipFill>
          <a:blip r:embed="rId3">
            <a:alphaModFix/>
          </a:blip>
          <a:stretch>
            <a:fillRect/>
          </a:stretch>
        </p:blipFill>
        <p:spPr>
          <a:xfrm>
            <a:off x="253525" y="1041800"/>
            <a:ext cx="3944650" cy="2803275"/>
          </a:xfrm>
          <a:prstGeom prst="rect">
            <a:avLst/>
          </a:prstGeom>
          <a:noFill/>
          <a:ln>
            <a:noFill/>
          </a:ln>
        </p:spPr>
      </p:pic>
      <p:pic>
        <p:nvPicPr>
          <p:cNvPr id="221" name="Google Shape;221;p26"/>
          <p:cNvPicPr preferRelativeResize="0"/>
          <p:nvPr/>
        </p:nvPicPr>
        <p:blipFill>
          <a:blip r:embed="rId4">
            <a:alphaModFix/>
          </a:blip>
          <a:stretch>
            <a:fillRect/>
          </a:stretch>
        </p:blipFill>
        <p:spPr>
          <a:xfrm>
            <a:off x="4283925" y="1258375"/>
            <a:ext cx="4745551" cy="215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pic>
        <p:nvPicPr>
          <p:cNvPr id="227" name="Google Shape;227;p27"/>
          <p:cNvPicPr preferRelativeResize="0"/>
          <p:nvPr/>
        </p:nvPicPr>
        <p:blipFill>
          <a:blip r:embed="rId3">
            <a:alphaModFix/>
          </a:blip>
          <a:stretch>
            <a:fillRect/>
          </a:stretch>
        </p:blipFill>
        <p:spPr>
          <a:xfrm>
            <a:off x="688900" y="664775"/>
            <a:ext cx="7817999" cy="3901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pic>
        <p:nvPicPr>
          <p:cNvPr id="233" name="Google Shape;233;p28"/>
          <p:cNvPicPr preferRelativeResize="0"/>
          <p:nvPr/>
        </p:nvPicPr>
        <p:blipFill>
          <a:blip r:embed="rId3">
            <a:alphaModFix/>
          </a:blip>
          <a:stretch>
            <a:fillRect/>
          </a:stretch>
        </p:blipFill>
        <p:spPr>
          <a:xfrm>
            <a:off x="1585750" y="618450"/>
            <a:ext cx="5972500" cy="4021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pic>
        <p:nvPicPr>
          <p:cNvPr id="239" name="Google Shape;239;p29"/>
          <p:cNvPicPr preferRelativeResize="0"/>
          <p:nvPr/>
        </p:nvPicPr>
        <p:blipFill>
          <a:blip r:embed="rId3">
            <a:alphaModFix/>
          </a:blip>
          <a:stretch>
            <a:fillRect/>
          </a:stretch>
        </p:blipFill>
        <p:spPr>
          <a:xfrm>
            <a:off x="714575" y="724050"/>
            <a:ext cx="7714826" cy="3853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pic>
        <p:nvPicPr>
          <p:cNvPr id="245" name="Google Shape;245;p30"/>
          <p:cNvPicPr preferRelativeResize="0"/>
          <p:nvPr/>
        </p:nvPicPr>
        <p:blipFill>
          <a:blip r:embed="rId3">
            <a:alphaModFix/>
          </a:blip>
          <a:stretch>
            <a:fillRect/>
          </a:stretch>
        </p:blipFill>
        <p:spPr>
          <a:xfrm>
            <a:off x="3715850" y="983225"/>
            <a:ext cx="4355674" cy="3278650"/>
          </a:xfrm>
          <a:prstGeom prst="rect">
            <a:avLst/>
          </a:prstGeom>
          <a:noFill/>
          <a:ln>
            <a:noFill/>
          </a:ln>
        </p:spPr>
      </p:pic>
      <p:sp>
        <p:nvSpPr>
          <p:cNvPr id="246" name="Google Shape;246;p30"/>
          <p:cNvSpPr/>
          <p:nvPr/>
        </p:nvSpPr>
        <p:spPr>
          <a:xfrm>
            <a:off x="3809975" y="884900"/>
            <a:ext cx="229500" cy="2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6748175" y="934050"/>
            <a:ext cx="229500" cy="25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4">
            <a:alphaModFix/>
          </a:blip>
          <a:stretch>
            <a:fillRect/>
          </a:stretch>
        </p:blipFill>
        <p:spPr>
          <a:xfrm>
            <a:off x="152400" y="876450"/>
            <a:ext cx="3411050" cy="3307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sp>
        <p:nvSpPr>
          <p:cNvPr id="254" name="Google Shape;254;p31"/>
          <p:cNvSpPr txBox="1"/>
          <p:nvPr/>
        </p:nvSpPr>
        <p:spPr>
          <a:xfrm>
            <a:off x="253525" y="999575"/>
            <a:ext cx="50391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ajdhani"/>
              <a:buChar char="●"/>
            </a:pPr>
            <a:r>
              <a:rPr lang="pl">
                <a:latin typeface="Rajdhani"/>
                <a:ea typeface="Rajdhani"/>
                <a:cs typeface="Rajdhani"/>
                <a:sym typeface="Rajdhani"/>
              </a:rPr>
              <a:t>We saw that intermediate representations in AlphaZero allow for predicting human-defined concepts.</a:t>
            </a:r>
            <a:endParaRPr>
              <a:latin typeface="Rajdhani"/>
              <a:ea typeface="Rajdhani"/>
              <a:cs typeface="Rajdhani"/>
              <a:sym typeface="Rajdhani"/>
            </a:endParaRPr>
          </a:p>
          <a:p>
            <a:pPr indent="0" lvl="0" marL="457200" rtl="0" algn="just">
              <a:spcBef>
                <a:spcPts val="0"/>
              </a:spcBef>
              <a:spcAft>
                <a:spcPts val="0"/>
              </a:spcAft>
              <a:buNone/>
            </a:pPr>
            <a:r>
              <a:t/>
            </a:r>
            <a:endParaRPr>
              <a:latin typeface="Rajdhani"/>
              <a:ea typeface="Rajdhani"/>
              <a:cs typeface="Rajdhani"/>
              <a:sym typeface="Rajdhani"/>
            </a:endParaRPr>
          </a:p>
          <a:p>
            <a:pPr indent="-317500" lvl="0" marL="457200" rtl="0" algn="just">
              <a:spcBef>
                <a:spcPts val="0"/>
              </a:spcBef>
              <a:spcAft>
                <a:spcPts val="0"/>
              </a:spcAft>
              <a:buSzPts val="1400"/>
              <a:buFont typeface="Rajdhani"/>
              <a:buChar char="●"/>
            </a:pPr>
            <a:r>
              <a:rPr lang="pl">
                <a:latin typeface="Rajdhani"/>
                <a:ea typeface="Rajdhani"/>
                <a:cs typeface="Rajdhani"/>
                <a:sym typeface="Rajdhani"/>
              </a:rPr>
              <a:t>This, however, doesn’t determine how these concepts relate to the outputs of the network.</a:t>
            </a:r>
            <a:endParaRPr>
              <a:latin typeface="Rajdhani"/>
              <a:ea typeface="Rajdhani"/>
              <a:cs typeface="Rajdhani"/>
              <a:sym typeface="Rajdhani"/>
            </a:endParaRPr>
          </a:p>
        </p:txBody>
      </p:sp>
      <p:pic>
        <p:nvPicPr>
          <p:cNvPr id="255" name="Google Shape;255;p31"/>
          <p:cNvPicPr preferRelativeResize="0"/>
          <p:nvPr/>
        </p:nvPicPr>
        <p:blipFill>
          <a:blip r:embed="rId3">
            <a:alphaModFix/>
          </a:blip>
          <a:stretch>
            <a:fillRect/>
          </a:stretch>
        </p:blipFill>
        <p:spPr>
          <a:xfrm>
            <a:off x="575000" y="2854425"/>
            <a:ext cx="3849526" cy="477775"/>
          </a:xfrm>
          <a:prstGeom prst="rect">
            <a:avLst/>
          </a:prstGeom>
          <a:noFill/>
          <a:ln>
            <a:noFill/>
          </a:ln>
        </p:spPr>
      </p:pic>
      <p:pic>
        <p:nvPicPr>
          <p:cNvPr id="256" name="Google Shape;256;p31"/>
          <p:cNvPicPr preferRelativeResize="0"/>
          <p:nvPr/>
        </p:nvPicPr>
        <p:blipFill>
          <a:blip r:embed="rId4">
            <a:alphaModFix/>
          </a:blip>
          <a:stretch>
            <a:fillRect/>
          </a:stretch>
        </p:blipFill>
        <p:spPr>
          <a:xfrm>
            <a:off x="744911" y="3580600"/>
            <a:ext cx="3509700" cy="661425"/>
          </a:xfrm>
          <a:prstGeom prst="rect">
            <a:avLst/>
          </a:prstGeom>
          <a:noFill/>
          <a:ln>
            <a:noFill/>
          </a:ln>
        </p:spPr>
      </p:pic>
      <p:pic>
        <p:nvPicPr>
          <p:cNvPr id="257" name="Google Shape;257;p31"/>
          <p:cNvPicPr preferRelativeResize="0"/>
          <p:nvPr/>
        </p:nvPicPr>
        <p:blipFill>
          <a:blip r:embed="rId5">
            <a:alphaModFix/>
          </a:blip>
          <a:stretch>
            <a:fillRect/>
          </a:stretch>
        </p:blipFill>
        <p:spPr>
          <a:xfrm>
            <a:off x="4962026" y="2004375"/>
            <a:ext cx="3921836" cy="250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4"/>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Outline</a:t>
            </a:r>
            <a:endParaRPr b="1">
              <a:latin typeface="Rajdhani"/>
              <a:ea typeface="Rajdhani"/>
              <a:cs typeface="Rajdhani"/>
              <a:sym typeface="Rajdhani"/>
            </a:endParaRPr>
          </a:p>
        </p:txBody>
      </p:sp>
      <p:sp>
        <p:nvSpPr>
          <p:cNvPr id="129" name="Google Shape;129;p14"/>
          <p:cNvSpPr txBox="1"/>
          <p:nvPr>
            <p:ph idx="1" type="body"/>
          </p:nvPr>
        </p:nvSpPr>
        <p:spPr>
          <a:xfrm>
            <a:off x="700650" y="863550"/>
            <a:ext cx="7742700" cy="36690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200000"/>
              </a:lnSpc>
              <a:spcBef>
                <a:spcPts val="0"/>
              </a:spcBef>
              <a:spcAft>
                <a:spcPts val="0"/>
              </a:spcAft>
              <a:buSzPct val="100000"/>
              <a:buAutoNum type="arabicPeriod"/>
            </a:pPr>
            <a:r>
              <a:rPr b="0" lang="pl"/>
              <a:t>What is chess?</a:t>
            </a:r>
            <a:endParaRPr b="0"/>
          </a:p>
          <a:p>
            <a:pPr indent="-334327" lvl="0" marL="457200" rtl="0" algn="l">
              <a:lnSpc>
                <a:spcPct val="200000"/>
              </a:lnSpc>
              <a:spcBef>
                <a:spcPts val="0"/>
              </a:spcBef>
              <a:spcAft>
                <a:spcPts val="0"/>
              </a:spcAft>
              <a:buSzPct val="100000"/>
              <a:buAutoNum type="arabicPeriod"/>
            </a:pPr>
            <a:r>
              <a:rPr b="0" lang="pl"/>
              <a:t>How does AlphaZero work?</a:t>
            </a:r>
            <a:endParaRPr b="0"/>
          </a:p>
          <a:p>
            <a:pPr indent="-334327" lvl="0" marL="457200" rtl="0" algn="l">
              <a:lnSpc>
                <a:spcPct val="200000"/>
              </a:lnSpc>
              <a:spcBef>
                <a:spcPts val="0"/>
              </a:spcBef>
              <a:spcAft>
                <a:spcPts val="0"/>
              </a:spcAft>
              <a:buSzPct val="100000"/>
              <a:buAutoNum type="arabicPeriod"/>
            </a:pPr>
            <a:r>
              <a:rPr b="0" lang="pl"/>
              <a:t>Why bother explaining it?</a:t>
            </a:r>
            <a:endParaRPr b="0"/>
          </a:p>
          <a:p>
            <a:pPr indent="-334327" lvl="0" marL="457200" rtl="0" algn="l">
              <a:lnSpc>
                <a:spcPct val="200000"/>
              </a:lnSpc>
              <a:spcBef>
                <a:spcPts val="0"/>
              </a:spcBef>
              <a:spcAft>
                <a:spcPts val="0"/>
              </a:spcAft>
              <a:buSzPct val="100000"/>
              <a:buAutoNum type="arabicPeriod"/>
            </a:pPr>
            <a:r>
              <a:rPr b="0" lang="pl"/>
              <a:t>Encoding of human conceptual knowledge</a:t>
            </a:r>
            <a:endParaRPr b="0"/>
          </a:p>
          <a:p>
            <a:pPr indent="-334327" lvl="0" marL="457200" rtl="0" algn="l">
              <a:lnSpc>
                <a:spcPct val="200000"/>
              </a:lnSpc>
              <a:spcBef>
                <a:spcPts val="0"/>
              </a:spcBef>
              <a:spcAft>
                <a:spcPts val="0"/>
              </a:spcAft>
              <a:buSzPct val="100000"/>
              <a:buAutoNum type="arabicPeriod"/>
            </a:pPr>
            <a:r>
              <a:rPr b="0" lang="pl"/>
              <a:t>Progression through AlphaZero and human history</a:t>
            </a:r>
            <a:endParaRPr b="0"/>
          </a:p>
          <a:p>
            <a:pPr indent="-334327" lvl="0" marL="457200" rtl="0" algn="l">
              <a:lnSpc>
                <a:spcPct val="200000"/>
              </a:lnSpc>
              <a:spcBef>
                <a:spcPts val="0"/>
              </a:spcBef>
              <a:spcAft>
                <a:spcPts val="0"/>
              </a:spcAft>
              <a:buSzPct val="100000"/>
              <a:buAutoNum type="arabicPeriod"/>
            </a:pPr>
            <a:r>
              <a:rPr b="0" lang="pl"/>
              <a:t>Rapid increase of basic knowledge</a:t>
            </a:r>
            <a:endParaRPr b="0"/>
          </a:p>
          <a:p>
            <a:pPr indent="-334327" lvl="0" marL="457200" rtl="0" algn="l">
              <a:lnSpc>
                <a:spcPct val="200000"/>
              </a:lnSpc>
              <a:spcBef>
                <a:spcPts val="0"/>
              </a:spcBef>
              <a:spcAft>
                <a:spcPts val="0"/>
              </a:spcAft>
              <a:buSzPct val="100000"/>
              <a:buAutoNum type="arabicPeriod"/>
            </a:pPr>
            <a:r>
              <a:rPr b="0" lang="pl"/>
              <a:t>Vladimir Kramnik’s qualitative assessment</a:t>
            </a:r>
            <a:endParaRPr b="0"/>
          </a:p>
          <a:p>
            <a:pPr indent="-334327" lvl="0" marL="457200" rtl="0" algn="l">
              <a:lnSpc>
                <a:spcPct val="200000"/>
              </a:lnSpc>
              <a:spcBef>
                <a:spcPts val="0"/>
              </a:spcBef>
              <a:spcAft>
                <a:spcPts val="0"/>
              </a:spcAft>
              <a:buSzPct val="100000"/>
              <a:buAutoNum type="arabicPeriod"/>
            </a:pPr>
            <a:r>
              <a:rPr b="0" lang="pl"/>
              <a:t>Exploring activations with unsupervised methods</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Encoding of human conceptual knowledge</a:t>
            </a:r>
            <a:endParaRPr b="1">
              <a:latin typeface="Rajdhani"/>
              <a:ea typeface="Rajdhani"/>
              <a:cs typeface="Rajdhani"/>
              <a:sym typeface="Rajdhani"/>
            </a:endParaRPr>
          </a:p>
        </p:txBody>
      </p:sp>
      <p:sp>
        <p:nvSpPr>
          <p:cNvPr id="263" name="Google Shape;263;p32"/>
          <p:cNvSpPr/>
          <p:nvPr/>
        </p:nvSpPr>
        <p:spPr>
          <a:xfrm>
            <a:off x="114700" y="975025"/>
            <a:ext cx="221100" cy="44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4634250" y="975025"/>
            <a:ext cx="221100" cy="44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2"/>
          <p:cNvPicPr preferRelativeResize="0"/>
          <p:nvPr/>
        </p:nvPicPr>
        <p:blipFill>
          <a:blip r:embed="rId3">
            <a:alphaModFix/>
          </a:blip>
          <a:stretch>
            <a:fillRect/>
          </a:stretch>
        </p:blipFill>
        <p:spPr>
          <a:xfrm>
            <a:off x="0" y="914463"/>
            <a:ext cx="4563826" cy="2900575"/>
          </a:xfrm>
          <a:prstGeom prst="rect">
            <a:avLst/>
          </a:prstGeom>
          <a:noFill/>
          <a:ln>
            <a:noFill/>
          </a:ln>
        </p:spPr>
      </p:pic>
      <p:pic>
        <p:nvPicPr>
          <p:cNvPr id="266" name="Google Shape;266;p32"/>
          <p:cNvPicPr preferRelativeResize="0"/>
          <p:nvPr/>
        </p:nvPicPr>
        <p:blipFill>
          <a:blip r:embed="rId4">
            <a:alphaModFix/>
          </a:blip>
          <a:stretch>
            <a:fillRect/>
          </a:stretch>
        </p:blipFill>
        <p:spPr>
          <a:xfrm>
            <a:off x="4522875" y="975013"/>
            <a:ext cx="4498225" cy="2867225"/>
          </a:xfrm>
          <a:prstGeom prst="rect">
            <a:avLst/>
          </a:prstGeom>
          <a:noFill/>
          <a:ln>
            <a:noFill/>
          </a:ln>
        </p:spPr>
      </p:pic>
      <p:pic>
        <p:nvPicPr>
          <p:cNvPr id="267" name="Google Shape;267;p32"/>
          <p:cNvPicPr preferRelativeResize="0"/>
          <p:nvPr/>
        </p:nvPicPr>
        <p:blipFill>
          <a:blip r:embed="rId5">
            <a:alphaModFix/>
          </a:blip>
          <a:stretch>
            <a:fillRect/>
          </a:stretch>
        </p:blipFill>
        <p:spPr>
          <a:xfrm>
            <a:off x="675738" y="4005450"/>
            <a:ext cx="3212354" cy="367825"/>
          </a:xfrm>
          <a:prstGeom prst="rect">
            <a:avLst/>
          </a:prstGeom>
          <a:noFill/>
          <a:ln>
            <a:noFill/>
          </a:ln>
        </p:spPr>
      </p:pic>
      <p:pic>
        <p:nvPicPr>
          <p:cNvPr id="268" name="Google Shape;268;p32"/>
          <p:cNvPicPr preferRelativeResize="0"/>
          <p:nvPr/>
        </p:nvPicPr>
        <p:blipFill>
          <a:blip r:embed="rId6">
            <a:alphaModFix/>
          </a:blip>
          <a:stretch>
            <a:fillRect/>
          </a:stretch>
        </p:blipFill>
        <p:spPr>
          <a:xfrm>
            <a:off x="4390553" y="4005450"/>
            <a:ext cx="4762871" cy="33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l" sz="3140"/>
              <a:t>Progression through AlphaZero and human history</a:t>
            </a:r>
            <a:endParaRPr sz="314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420">
                <a:latin typeface="Rajdhani"/>
                <a:ea typeface="Rajdhani"/>
                <a:cs typeface="Rajdhani"/>
                <a:sym typeface="Rajdhani"/>
              </a:rPr>
              <a:t>Progression through AlphaZero and human history</a:t>
            </a:r>
            <a:endParaRPr b="1" sz="2420">
              <a:latin typeface="Rajdhani"/>
              <a:ea typeface="Rajdhani"/>
              <a:cs typeface="Rajdhani"/>
              <a:sym typeface="Rajdhani"/>
            </a:endParaRPr>
          </a:p>
        </p:txBody>
      </p:sp>
      <p:pic>
        <p:nvPicPr>
          <p:cNvPr id="279" name="Google Shape;279;p34"/>
          <p:cNvPicPr preferRelativeResize="0"/>
          <p:nvPr/>
        </p:nvPicPr>
        <p:blipFill>
          <a:blip r:embed="rId3">
            <a:alphaModFix/>
          </a:blip>
          <a:stretch>
            <a:fillRect/>
          </a:stretch>
        </p:blipFill>
        <p:spPr>
          <a:xfrm>
            <a:off x="848250" y="609950"/>
            <a:ext cx="7447501" cy="4021950"/>
          </a:xfrm>
          <a:prstGeom prst="rect">
            <a:avLst/>
          </a:prstGeom>
          <a:noFill/>
          <a:ln>
            <a:noFill/>
          </a:ln>
        </p:spPr>
      </p:pic>
      <p:sp>
        <p:nvSpPr>
          <p:cNvPr id="280" name="Google Shape;280;p34"/>
          <p:cNvSpPr/>
          <p:nvPr/>
        </p:nvSpPr>
        <p:spPr>
          <a:xfrm>
            <a:off x="2220450" y="606325"/>
            <a:ext cx="196800" cy="26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1053675" y="2364650"/>
            <a:ext cx="196800" cy="26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txBox="1"/>
          <p:nvPr/>
        </p:nvSpPr>
        <p:spPr>
          <a:xfrm rot="-2872118">
            <a:off x="1177836" y="1128864"/>
            <a:ext cx="974908" cy="6157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a:latin typeface="Rajdhani"/>
                <a:ea typeface="Rajdhani"/>
                <a:cs typeface="Rajdhani"/>
                <a:sym typeface="Rajdhani"/>
              </a:rPr>
              <a:t>Human history</a:t>
            </a:r>
            <a:endParaRPr>
              <a:latin typeface="Rajdhani"/>
              <a:ea typeface="Rajdhani"/>
              <a:cs typeface="Rajdhani"/>
              <a:sym typeface="Rajdhani"/>
            </a:endParaRPr>
          </a:p>
        </p:txBody>
      </p:sp>
      <p:sp>
        <p:nvSpPr>
          <p:cNvPr id="283" name="Google Shape;283;p34"/>
          <p:cNvSpPr txBox="1"/>
          <p:nvPr/>
        </p:nvSpPr>
        <p:spPr>
          <a:xfrm rot="-2891718">
            <a:off x="22244" y="3146157"/>
            <a:ext cx="959055" cy="61571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a:latin typeface="Rajdhani"/>
                <a:ea typeface="Rajdhani"/>
                <a:cs typeface="Rajdhani"/>
                <a:sym typeface="Rajdhani"/>
              </a:rPr>
              <a:t>AlphaZero history</a:t>
            </a:r>
            <a:endParaRPr>
              <a:latin typeface="Rajdhani"/>
              <a:ea typeface="Rajdhani"/>
              <a:cs typeface="Rajdhani"/>
              <a:sym typeface="Rajdhani"/>
            </a:endParaRPr>
          </a:p>
        </p:txBody>
      </p:sp>
      <p:sp>
        <p:nvSpPr>
          <p:cNvPr id="284" name="Google Shape;284;p34"/>
          <p:cNvSpPr txBox="1"/>
          <p:nvPr/>
        </p:nvSpPr>
        <p:spPr>
          <a:xfrm>
            <a:off x="475225" y="680075"/>
            <a:ext cx="18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a:latin typeface="Rajdhani"/>
                <a:ea typeface="Rajdhani"/>
                <a:cs typeface="Rajdhani"/>
                <a:sym typeface="Rajdhani"/>
              </a:rPr>
              <a:t>First move preference</a:t>
            </a:r>
            <a:endParaRPr b="1">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420">
                <a:latin typeface="Rajdhani"/>
                <a:ea typeface="Rajdhani"/>
                <a:cs typeface="Rajdhani"/>
                <a:sym typeface="Rajdhani"/>
              </a:rPr>
              <a:t>Progression through AlphaZero and human history</a:t>
            </a:r>
            <a:endParaRPr b="1" sz="2420">
              <a:latin typeface="Rajdhani"/>
              <a:ea typeface="Rajdhani"/>
              <a:cs typeface="Rajdhani"/>
              <a:sym typeface="Rajdhani"/>
            </a:endParaRPr>
          </a:p>
        </p:txBody>
      </p:sp>
      <p:sp>
        <p:nvSpPr>
          <p:cNvPr id="290" name="Google Shape;290;p35"/>
          <p:cNvSpPr txBox="1"/>
          <p:nvPr/>
        </p:nvSpPr>
        <p:spPr>
          <a:xfrm>
            <a:off x="475225" y="680075"/>
            <a:ext cx="41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a:latin typeface="Rajdhani"/>
                <a:ea typeface="Rajdhani"/>
                <a:cs typeface="Rajdhani"/>
                <a:sym typeface="Rajdhani"/>
              </a:rPr>
              <a:t>Response to Ruy Lopez (</a:t>
            </a:r>
            <a:r>
              <a:rPr lang="pl">
                <a:solidFill>
                  <a:schemeClr val="dk1"/>
                </a:solidFill>
                <a:latin typeface="Rajdhani"/>
                <a:ea typeface="Rajdhani"/>
                <a:cs typeface="Rajdhani"/>
                <a:sym typeface="Rajdhani"/>
              </a:rPr>
              <a:t>1. e4 e5 2. Nf3 Nc6 3. Bb5</a:t>
            </a:r>
            <a:r>
              <a:rPr b="1" lang="pl">
                <a:solidFill>
                  <a:schemeClr val="dk1"/>
                </a:solidFill>
                <a:latin typeface="Rajdhani"/>
                <a:ea typeface="Rajdhani"/>
                <a:cs typeface="Rajdhani"/>
                <a:sym typeface="Rajdhani"/>
              </a:rPr>
              <a:t>)</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b="1">
              <a:latin typeface="Rajdhani"/>
              <a:ea typeface="Rajdhani"/>
              <a:cs typeface="Rajdhani"/>
              <a:sym typeface="Rajdhani"/>
            </a:endParaRPr>
          </a:p>
        </p:txBody>
      </p:sp>
      <p:pic>
        <p:nvPicPr>
          <p:cNvPr id="291" name="Google Shape;291;p35"/>
          <p:cNvPicPr preferRelativeResize="0"/>
          <p:nvPr/>
        </p:nvPicPr>
        <p:blipFill>
          <a:blip r:embed="rId3">
            <a:alphaModFix/>
          </a:blip>
          <a:stretch>
            <a:fillRect/>
          </a:stretch>
        </p:blipFill>
        <p:spPr>
          <a:xfrm>
            <a:off x="152400" y="1777250"/>
            <a:ext cx="8839200" cy="15889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pl" sz="2420">
                <a:latin typeface="Rajdhani"/>
                <a:ea typeface="Rajdhani"/>
                <a:cs typeface="Rajdhani"/>
                <a:sym typeface="Rajdhani"/>
              </a:rPr>
              <a:t>Progression through AlphaZero and human history</a:t>
            </a:r>
            <a:endParaRPr b="1" sz="2520">
              <a:latin typeface="Rajdhani"/>
              <a:ea typeface="Rajdhani"/>
              <a:cs typeface="Rajdhani"/>
              <a:sym typeface="Rajdhani"/>
            </a:endParaRPr>
          </a:p>
        </p:txBody>
      </p:sp>
      <p:pic>
        <p:nvPicPr>
          <p:cNvPr id="297" name="Google Shape;297;p36"/>
          <p:cNvPicPr preferRelativeResize="0"/>
          <p:nvPr/>
        </p:nvPicPr>
        <p:blipFill>
          <a:blip r:embed="rId3">
            <a:alphaModFix/>
          </a:blip>
          <a:stretch>
            <a:fillRect/>
          </a:stretch>
        </p:blipFill>
        <p:spPr>
          <a:xfrm>
            <a:off x="1202250" y="724050"/>
            <a:ext cx="3369750" cy="3850676"/>
          </a:xfrm>
          <a:prstGeom prst="rect">
            <a:avLst/>
          </a:prstGeom>
          <a:noFill/>
          <a:ln>
            <a:noFill/>
          </a:ln>
        </p:spPr>
      </p:pic>
      <p:pic>
        <p:nvPicPr>
          <p:cNvPr id="298" name="Google Shape;298;p36"/>
          <p:cNvPicPr preferRelativeResize="0"/>
          <p:nvPr/>
        </p:nvPicPr>
        <p:blipFill>
          <a:blip r:embed="rId4">
            <a:alphaModFix/>
          </a:blip>
          <a:stretch>
            <a:fillRect/>
          </a:stretch>
        </p:blipFill>
        <p:spPr>
          <a:xfrm>
            <a:off x="4635850" y="1885738"/>
            <a:ext cx="4267200" cy="184224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l" sz="3140"/>
              <a:t>Rapid increase of basic knowledge</a:t>
            </a:r>
            <a:endParaRPr sz="314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Rapid increase of basic knowledge</a:t>
            </a:r>
            <a:endParaRPr b="1" sz="2520">
              <a:latin typeface="Rajdhani"/>
              <a:ea typeface="Rajdhani"/>
              <a:cs typeface="Rajdhani"/>
              <a:sym typeface="Rajdhani"/>
            </a:endParaRPr>
          </a:p>
        </p:txBody>
      </p:sp>
      <p:pic>
        <p:nvPicPr>
          <p:cNvPr id="309" name="Google Shape;309;p38"/>
          <p:cNvPicPr preferRelativeResize="0"/>
          <p:nvPr/>
        </p:nvPicPr>
        <p:blipFill>
          <a:blip r:embed="rId3">
            <a:alphaModFix/>
          </a:blip>
          <a:stretch>
            <a:fillRect/>
          </a:stretch>
        </p:blipFill>
        <p:spPr>
          <a:xfrm>
            <a:off x="44125" y="1467800"/>
            <a:ext cx="2974325" cy="2076825"/>
          </a:xfrm>
          <a:prstGeom prst="rect">
            <a:avLst/>
          </a:prstGeom>
          <a:noFill/>
          <a:ln>
            <a:noFill/>
          </a:ln>
        </p:spPr>
      </p:pic>
      <p:pic>
        <p:nvPicPr>
          <p:cNvPr id="310" name="Google Shape;310;p38"/>
          <p:cNvPicPr preferRelativeResize="0"/>
          <p:nvPr/>
        </p:nvPicPr>
        <p:blipFill>
          <a:blip r:embed="rId4">
            <a:alphaModFix/>
          </a:blip>
          <a:stretch>
            <a:fillRect/>
          </a:stretch>
        </p:blipFill>
        <p:spPr>
          <a:xfrm>
            <a:off x="3086137" y="1462215"/>
            <a:ext cx="2861549" cy="2127359"/>
          </a:xfrm>
          <a:prstGeom prst="rect">
            <a:avLst/>
          </a:prstGeom>
          <a:noFill/>
          <a:ln>
            <a:noFill/>
          </a:ln>
        </p:spPr>
      </p:pic>
      <p:pic>
        <p:nvPicPr>
          <p:cNvPr id="311" name="Google Shape;311;p38"/>
          <p:cNvPicPr preferRelativeResize="0"/>
          <p:nvPr/>
        </p:nvPicPr>
        <p:blipFill>
          <a:blip r:embed="rId5">
            <a:alphaModFix/>
          </a:blip>
          <a:stretch>
            <a:fillRect/>
          </a:stretch>
        </p:blipFill>
        <p:spPr>
          <a:xfrm>
            <a:off x="6015374" y="1487474"/>
            <a:ext cx="2861545" cy="2076825"/>
          </a:xfrm>
          <a:prstGeom prst="rect">
            <a:avLst/>
          </a:prstGeom>
          <a:noFill/>
          <a:ln>
            <a:noFill/>
          </a:ln>
        </p:spPr>
      </p:pic>
      <p:sp>
        <p:nvSpPr>
          <p:cNvPr id="312" name="Google Shape;312;p38"/>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l" sz="3140"/>
              <a:t>Vladimir Kramnik’s qualitative assessment</a:t>
            </a:r>
            <a:endParaRPr sz="314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Vladimir Kramnik’s qualitative assessment</a:t>
            </a:r>
            <a:endParaRPr b="1" sz="2520">
              <a:latin typeface="Rajdhani"/>
              <a:ea typeface="Rajdhani"/>
              <a:cs typeface="Rajdhani"/>
              <a:sym typeface="Rajdhani"/>
            </a:endParaRPr>
          </a:p>
        </p:txBody>
      </p:sp>
      <p:sp>
        <p:nvSpPr>
          <p:cNvPr id="323" name="Google Shape;323;p40"/>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0"/>
          <p:cNvPicPr preferRelativeResize="0"/>
          <p:nvPr/>
        </p:nvPicPr>
        <p:blipFill>
          <a:blip r:embed="rId3">
            <a:alphaModFix/>
          </a:blip>
          <a:stretch>
            <a:fillRect/>
          </a:stretch>
        </p:blipFill>
        <p:spPr>
          <a:xfrm>
            <a:off x="420663" y="964888"/>
            <a:ext cx="8302675" cy="321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Vladimir Kramnik’s qualitative assessment</a:t>
            </a:r>
            <a:endParaRPr b="1" sz="2520">
              <a:latin typeface="Rajdhani"/>
              <a:ea typeface="Rajdhani"/>
              <a:cs typeface="Rajdhani"/>
              <a:sym typeface="Rajdhani"/>
            </a:endParaRPr>
          </a:p>
        </p:txBody>
      </p:sp>
      <p:sp>
        <p:nvSpPr>
          <p:cNvPr id="330" name="Google Shape;330;p41"/>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1"/>
          <p:cNvPicPr preferRelativeResize="0"/>
          <p:nvPr/>
        </p:nvPicPr>
        <p:blipFill>
          <a:blip r:embed="rId3">
            <a:alphaModFix/>
          </a:blip>
          <a:stretch>
            <a:fillRect/>
          </a:stretch>
        </p:blipFill>
        <p:spPr>
          <a:xfrm>
            <a:off x="152400" y="1315075"/>
            <a:ext cx="8839200" cy="2216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a:t>What is chess?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l" sz="3140"/>
              <a:t>Exploring activations with unsupervised methods</a:t>
            </a:r>
            <a:endParaRPr sz="314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42" name="Google Shape;342;p43"/>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3"/>
          <p:cNvSpPr txBox="1"/>
          <p:nvPr/>
        </p:nvSpPr>
        <p:spPr>
          <a:xfrm>
            <a:off x="571125" y="724050"/>
            <a:ext cx="1266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Non-negative matrix factorisation</a:t>
            </a:r>
            <a:endParaRPr b="1">
              <a:latin typeface="Rajdhani"/>
              <a:ea typeface="Rajdhani"/>
              <a:cs typeface="Rajdhani"/>
              <a:sym typeface="Rajdhani"/>
            </a:endParaRPr>
          </a:p>
        </p:txBody>
      </p:sp>
      <p:pic>
        <p:nvPicPr>
          <p:cNvPr id="344" name="Google Shape;344;p43"/>
          <p:cNvPicPr preferRelativeResize="0"/>
          <p:nvPr/>
        </p:nvPicPr>
        <p:blipFill>
          <a:blip r:embed="rId3">
            <a:alphaModFix/>
          </a:blip>
          <a:stretch>
            <a:fillRect/>
          </a:stretch>
        </p:blipFill>
        <p:spPr>
          <a:xfrm>
            <a:off x="2460675" y="1590650"/>
            <a:ext cx="2684151" cy="288925"/>
          </a:xfrm>
          <a:prstGeom prst="rect">
            <a:avLst/>
          </a:prstGeom>
          <a:noFill/>
          <a:ln>
            <a:noFill/>
          </a:ln>
        </p:spPr>
      </p:pic>
      <p:pic>
        <p:nvPicPr>
          <p:cNvPr id="345" name="Google Shape;345;p43"/>
          <p:cNvPicPr preferRelativeResize="0"/>
          <p:nvPr/>
        </p:nvPicPr>
        <p:blipFill>
          <a:blip r:embed="rId4">
            <a:alphaModFix/>
          </a:blip>
          <a:stretch>
            <a:fillRect/>
          </a:stretch>
        </p:blipFill>
        <p:spPr>
          <a:xfrm>
            <a:off x="6873575" y="1553012"/>
            <a:ext cx="1351496" cy="364200"/>
          </a:xfrm>
          <a:prstGeom prst="rect">
            <a:avLst/>
          </a:prstGeom>
          <a:noFill/>
          <a:ln>
            <a:noFill/>
          </a:ln>
        </p:spPr>
      </p:pic>
      <p:cxnSp>
        <p:nvCxnSpPr>
          <p:cNvPr id="346" name="Google Shape;346;p43"/>
          <p:cNvCxnSpPr/>
          <p:nvPr/>
        </p:nvCxnSpPr>
        <p:spPr>
          <a:xfrm>
            <a:off x="5407850" y="1732288"/>
            <a:ext cx="1202700" cy="0"/>
          </a:xfrm>
          <a:prstGeom prst="straightConnector1">
            <a:avLst/>
          </a:prstGeom>
          <a:noFill/>
          <a:ln cap="flat" cmpd="sng" w="9525">
            <a:solidFill>
              <a:schemeClr val="dk2"/>
            </a:solidFill>
            <a:prstDash val="solid"/>
            <a:round/>
            <a:headEnd len="med" w="med" type="none"/>
            <a:tailEnd len="med" w="med" type="triangle"/>
          </a:ln>
        </p:spPr>
      </p:cxnSp>
      <p:pic>
        <p:nvPicPr>
          <p:cNvPr id="347" name="Google Shape;347;p43"/>
          <p:cNvPicPr preferRelativeResize="0"/>
          <p:nvPr/>
        </p:nvPicPr>
        <p:blipFill>
          <a:blip r:embed="rId5">
            <a:alphaModFix/>
          </a:blip>
          <a:stretch>
            <a:fillRect/>
          </a:stretch>
        </p:blipFill>
        <p:spPr>
          <a:xfrm>
            <a:off x="3359900" y="2312814"/>
            <a:ext cx="1351500" cy="307549"/>
          </a:xfrm>
          <a:prstGeom prst="rect">
            <a:avLst/>
          </a:prstGeom>
          <a:noFill/>
          <a:ln>
            <a:noFill/>
          </a:ln>
        </p:spPr>
      </p:pic>
      <p:pic>
        <p:nvPicPr>
          <p:cNvPr id="348" name="Google Shape;348;p43"/>
          <p:cNvPicPr preferRelativeResize="0"/>
          <p:nvPr/>
        </p:nvPicPr>
        <p:blipFill>
          <a:blip r:embed="rId6">
            <a:alphaModFix/>
          </a:blip>
          <a:stretch>
            <a:fillRect/>
          </a:stretch>
        </p:blipFill>
        <p:spPr>
          <a:xfrm>
            <a:off x="3386758" y="2689088"/>
            <a:ext cx="1167767" cy="307550"/>
          </a:xfrm>
          <a:prstGeom prst="rect">
            <a:avLst/>
          </a:prstGeom>
          <a:noFill/>
          <a:ln>
            <a:noFill/>
          </a:ln>
        </p:spPr>
      </p:pic>
      <p:pic>
        <p:nvPicPr>
          <p:cNvPr id="349" name="Google Shape;349;p43"/>
          <p:cNvPicPr preferRelativeResize="0"/>
          <p:nvPr/>
        </p:nvPicPr>
        <p:blipFill>
          <a:blip r:embed="rId7">
            <a:alphaModFix/>
          </a:blip>
          <a:stretch>
            <a:fillRect/>
          </a:stretch>
        </p:blipFill>
        <p:spPr>
          <a:xfrm>
            <a:off x="5764450" y="2514937"/>
            <a:ext cx="839134" cy="288950"/>
          </a:xfrm>
          <a:prstGeom prst="rect">
            <a:avLst/>
          </a:prstGeom>
          <a:noFill/>
          <a:ln>
            <a:noFill/>
          </a:ln>
        </p:spPr>
      </p:pic>
      <p:cxnSp>
        <p:nvCxnSpPr>
          <p:cNvPr id="350" name="Google Shape;350;p43"/>
          <p:cNvCxnSpPr/>
          <p:nvPr/>
        </p:nvCxnSpPr>
        <p:spPr>
          <a:xfrm>
            <a:off x="4963625" y="2655688"/>
            <a:ext cx="585000" cy="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3"/>
          <p:cNvSpPr txBox="1"/>
          <p:nvPr/>
        </p:nvSpPr>
        <p:spPr>
          <a:xfrm>
            <a:off x="1464225" y="2642763"/>
            <a:ext cx="17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ajdhani"/>
                <a:ea typeface="Rajdhani"/>
                <a:cs typeface="Rajdhani"/>
                <a:sym typeface="Rajdhani"/>
              </a:rPr>
              <a:t>Factor matrix (basis)</a:t>
            </a:r>
            <a:endParaRPr>
              <a:latin typeface="Rajdhani"/>
              <a:ea typeface="Rajdhani"/>
              <a:cs typeface="Rajdhani"/>
              <a:sym typeface="Rajdhani"/>
            </a:endParaRPr>
          </a:p>
        </p:txBody>
      </p:sp>
      <p:sp>
        <p:nvSpPr>
          <p:cNvPr id="352" name="Google Shape;352;p43"/>
          <p:cNvSpPr txBox="1"/>
          <p:nvPr/>
        </p:nvSpPr>
        <p:spPr>
          <a:xfrm>
            <a:off x="1464225" y="2266488"/>
            <a:ext cx="17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ajdhani"/>
                <a:ea typeface="Rajdhani"/>
                <a:cs typeface="Rajdhani"/>
                <a:sym typeface="Rajdhani"/>
              </a:rPr>
              <a:t>Weights</a:t>
            </a:r>
            <a:r>
              <a:rPr lang="pl">
                <a:latin typeface="Rajdhani"/>
                <a:ea typeface="Rajdhani"/>
                <a:cs typeface="Rajdhani"/>
                <a:sym typeface="Rajdhani"/>
              </a:rPr>
              <a:t> (coefficients)</a:t>
            </a:r>
            <a:endParaRPr>
              <a:latin typeface="Rajdhani"/>
              <a:ea typeface="Rajdhani"/>
              <a:cs typeface="Rajdhani"/>
              <a:sym typeface="Rajdhani"/>
            </a:endParaRPr>
          </a:p>
        </p:txBody>
      </p:sp>
      <p:sp>
        <p:nvSpPr>
          <p:cNvPr id="353" name="Google Shape;353;p43"/>
          <p:cNvSpPr txBox="1"/>
          <p:nvPr/>
        </p:nvSpPr>
        <p:spPr>
          <a:xfrm>
            <a:off x="1464225" y="3377850"/>
            <a:ext cx="552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a:latin typeface="Rajdhani"/>
                <a:ea typeface="Rajdhani"/>
                <a:cs typeface="Rajdhani"/>
                <a:sym typeface="Rajdhani"/>
              </a:rPr>
              <a:t>For each layer (block), 36 factors are found</a:t>
            </a:r>
            <a:endParaRPr>
              <a:latin typeface="Rajdhani"/>
              <a:ea typeface="Rajdhani"/>
              <a:cs typeface="Rajdhani"/>
              <a:sym typeface="Rajdhan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59" name="Google Shape;359;p44"/>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4"/>
          <p:cNvSpPr txBox="1"/>
          <p:nvPr/>
        </p:nvSpPr>
        <p:spPr>
          <a:xfrm>
            <a:off x="129300" y="4194300"/>
            <a:ext cx="807000" cy="4002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pl" u="sng">
                <a:solidFill>
                  <a:srgbClr val="FF9900"/>
                </a:solidFill>
                <a:latin typeface="Rajdhani"/>
                <a:ea typeface="Rajdhani"/>
                <a:cs typeface="Rajdhani"/>
                <a:sym typeface="Rajdhani"/>
                <a:hlinkClick r:id="rId3">
                  <a:extLst>
                    <a:ext uri="{A12FA001-AC4F-418D-AE19-62706E023703}">
                      <ahyp:hlinkClr val="tx"/>
                    </a:ext>
                  </a:extLst>
                </a:hlinkClick>
              </a:rPr>
              <a:t>App</a:t>
            </a:r>
            <a:endParaRPr b="1">
              <a:solidFill>
                <a:srgbClr val="FF9900"/>
              </a:solidFill>
              <a:latin typeface="Rajdhani"/>
              <a:ea typeface="Rajdhani"/>
              <a:cs typeface="Rajdhani"/>
              <a:sym typeface="Rajdhani"/>
            </a:endParaRPr>
          </a:p>
        </p:txBody>
      </p:sp>
      <p:pic>
        <p:nvPicPr>
          <p:cNvPr id="361" name="Google Shape;361;p44"/>
          <p:cNvPicPr preferRelativeResize="0"/>
          <p:nvPr/>
        </p:nvPicPr>
        <p:blipFill>
          <a:blip r:embed="rId4">
            <a:alphaModFix/>
          </a:blip>
          <a:stretch>
            <a:fillRect/>
          </a:stretch>
        </p:blipFill>
        <p:spPr>
          <a:xfrm>
            <a:off x="2003150" y="626850"/>
            <a:ext cx="5137699" cy="4016750"/>
          </a:xfrm>
          <a:prstGeom prst="rect">
            <a:avLst/>
          </a:prstGeom>
          <a:noFill/>
          <a:ln>
            <a:noFill/>
          </a:ln>
        </p:spPr>
      </p:pic>
      <p:sp>
        <p:nvSpPr>
          <p:cNvPr id="362" name="Google Shape;362;p44"/>
          <p:cNvSpPr txBox="1"/>
          <p:nvPr/>
        </p:nvSpPr>
        <p:spPr>
          <a:xfrm>
            <a:off x="571125" y="724050"/>
            <a:ext cx="1266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Non-negative matrix factorisation</a:t>
            </a:r>
            <a:endParaRPr b="1">
              <a:latin typeface="Rajdhani"/>
              <a:ea typeface="Rajdhani"/>
              <a:cs typeface="Rajdhani"/>
              <a:sym typeface="Rajdhan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68" name="Google Shape;368;p45"/>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txBox="1"/>
          <p:nvPr/>
        </p:nvSpPr>
        <p:spPr>
          <a:xfrm>
            <a:off x="571125" y="724050"/>
            <a:ext cx="154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Activation-input covariance</a:t>
            </a:r>
            <a:endParaRPr b="1">
              <a:latin typeface="Rajdhani"/>
              <a:ea typeface="Rajdhani"/>
              <a:cs typeface="Rajdhani"/>
              <a:sym typeface="Rajdhani"/>
            </a:endParaRPr>
          </a:p>
        </p:txBody>
      </p:sp>
      <p:pic>
        <p:nvPicPr>
          <p:cNvPr id="370" name="Google Shape;370;p45"/>
          <p:cNvPicPr preferRelativeResize="0"/>
          <p:nvPr/>
        </p:nvPicPr>
        <p:blipFill>
          <a:blip r:embed="rId3">
            <a:alphaModFix/>
          </a:blip>
          <a:stretch>
            <a:fillRect/>
          </a:stretch>
        </p:blipFill>
        <p:spPr>
          <a:xfrm>
            <a:off x="2467800" y="724050"/>
            <a:ext cx="4110201" cy="386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76" name="Google Shape;376;p46"/>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txBox="1"/>
          <p:nvPr/>
        </p:nvSpPr>
        <p:spPr>
          <a:xfrm>
            <a:off x="571125" y="724050"/>
            <a:ext cx="154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Activation-input covariance</a:t>
            </a:r>
            <a:endParaRPr b="1">
              <a:latin typeface="Rajdhani"/>
              <a:ea typeface="Rajdhani"/>
              <a:cs typeface="Rajdhani"/>
              <a:sym typeface="Rajdhani"/>
            </a:endParaRPr>
          </a:p>
        </p:txBody>
      </p:sp>
      <p:pic>
        <p:nvPicPr>
          <p:cNvPr id="378" name="Google Shape;378;p46"/>
          <p:cNvPicPr preferRelativeResize="0"/>
          <p:nvPr/>
        </p:nvPicPr>
        <p:blipFill>
          <a:blip r:embed="rId3">
            <a:alphaModFix/>
          </a:blip>
          <a:stretch>
            <a:fillRect/>
          </a:stretch>
        </p:blipFill>
        <p:spPr>
          <a:xfrm>
            <a:off x="2452525" y="802462"/>
            <a:ext cx="5573275" cy="3353550"/>
          </a:xfrm>
          <a:prstGeom prst="rect">
            <a:avLst/>
          </a:prstGeom>
          <a:noFill/>
          <a:ln>
            <a:noFill/>
          </a:ln>
        </p:spPr>
      </p:pic>
      <p:sp>
        <p:nvSpPr>
          <p:cNvPr id="379" name="Google Shape;379;p46"/>
          <p:cNvSpPr txBox="1"/>
          <p:nvPr/>
        </p:nvSpPr>
        <p:spPr>
          <a:xfrm>
            <a:off x="3645325" y="4234425"/>
            <a:ext cx="39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jdhani"/>
              <a:ea typeface="Rajdhani"/>
              <a:cs typeface="Rajdhani"/>
              <a:sym typeface="Rajdhani"/>
            </a:endParaRPr>
          </a:p>
        </p:txBody>
      </p:sp>
      <p:sp>
        <p:nvSpPr>
          <p:cNvPr id="380" name="Google Shape;380;p46"/>
          <p:cNvSpPr txBox="1"/>
          <p:nvPr/>
        </p:nvSpPr>
        <p:spPr>
          <a:xfrm>
            <a:off x="2316113" y="4067450"/>
            <a:ext cx="58461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l">
                <a:latin typeface="Rajdhani"/>
                <a:ea typeface="Rajdhani"/>
                <a:cs typeface="Rajdhani"/>
                <a:sym typeface="Rajdhani"/>
              </a:rPr>
              <a:t>The activation-input covariance for the first layer, with activations </a:t>
            </a:r>
            <a:r>
              <a:rPr i="1" lang="pl">
                <a:latin typeface="Rajdhani"/>
                <a:ea typeface="Rajdhani"/>
                <a:cs typeface="Rajdhani"/>
                <a:sym typeface="Rajdhani"/>
              </a:rPr>
              <a:t>i = (5, 4, c), </a:t>
            </a:r>
            <a:r>
              <a:rPr lang="pl">
                <a:latin typeface="Rajdhani"/>
                <a:ea typeface="Rajdhani"/>
                <a:cs typeface="Rajdhani"/>
                <a:sym typeface="Rajdhani"/>
              </a:rPr>
              <a:t>iterating over channels </a:t>
            </a:r>
            <a:r>
              <a:rPr i="1" lang="pl">
                <a:latin typeface="Rajdhani"/>
                <a:ea typeface="Rajdhani"/>
                <a:cs typeface="Rajdhani"/>
                <a:sym typeface="Rajdhani"/>
              </a:rPr>
              <a:t>c = 1, ..., 15.</a:t>
            </a:r>
            <a:endParaRPr>
              <a:latin typeface="Rajdhani"/>
              <a:ea typeface="Rajdhani"/>
              <a:cs typeface="Rajdhani"/>
              <a:sym typeface="Rajdhani"/>
            </a:endParaRPr>
          </a:p>
        </p:txBody>
      </p:sp>
      <p:sp>
        <p:nvSpPr>
          <p:cNvPr id="381" name="Google Shape;381;p46"/>
          <p:cNvSpPr txBox="1"/>
          <p:nvPr/>
        </p:nvSpPr>
        <p:spPr>
          <a:xfrm>
            <a:off x="8110825" y="1170075"/>
            <a:ext cx="7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Rajdhani"/>
                <a:ea typeface="Rajdhani"/>
                <a:cs typeface="Rajdhani"/>
                <a:sym typeface="Rajdhani"/>
              </a:rPr>
              <a:t>c = 1,...,5</a:t>
            </a:r>
            <a:endParaRPr i="1">
              <a:latin typeface="Rajdhani"/>
              <a:ea typeface="Rajdhani"/>
              <a:cs typeface="Rajdhani"/>
              <a:sym typeface="Rajdhani"/>
            </a:endParaRPr>
          </a:p>
        </p:txBody>
      </p:sp>
      <p:sp>
        <p:nvSpPr>
          <p:cNvPr id="382" name="Google Shape;382;p46"/>
          <p:cNvSpPr txBox="1"/>
          <p:nvPr/>
        </p:nvSpPr>
        <p:spPr>
          <a:xfrm>
            <a:off x="8071525" y="2279125"/>
            <a:ext cx="8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Rajdhani"/>
                <a:ea typeface="Rajdhani"/>
                <a:cs typeface="Rajdhani"/>
                <a:sym typeface="Rajdhani"/>
              </a:rPr>
              <a:t>c = 6,...,10</a:t>
            </a:r>
            <a:endParaRPr i="1">
              <a:latin typeface="Rajdhani"/>
              <a:ea typeface="Rajdhani"/>
              <a:cs typeface="Rajdhani"/>
              <a:sym typeface="Rajdhani"/>
            </a:endParaRPr>
          </a:p>
        </p:txBody>
      </p:sp>
      <p:sp>
        <p:nvSpPr>
          <p:cNvPr id="383" name="Google Shape;383;p46"/>
          <p:cNvSpPr txBox="1"/>
          <p:nvPr/>
        </p:nvSpPr>
        <p:spPr>
          <a:xfrm>
            <a:off x="8071525" y="3388175"/>
            <a:ext cx="8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Rajdhani"/>
                <a:ea typeface="Rajdhani"/>
                <a:cs typeface="Rajdhani"/>
                <a:sym typeface="Rajdhani"/>
              </a:rPr>
              <a:t>c = 11,...,15</a:t>
            </a:r>
            <a:endParaRPr i="1">
              <a:latin typeface="Rajdhani"/>
              <a:ea typeface="Rajdhani"/>
              <a:cs typeface="Rajdhani"/>
              <a:sym typeface="Rajdhan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89" name="Google Shape;389;p47"/>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
          <p:cNvSpPr txBox="1"/>
          <p:nvPr/>
        </p:nvSpPr>
        <p:spPr>
          <a:xfrm>
            <a:off x="571125" y="724050"/>
            <a:ext cx="154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Activation-input covariance</a:t>
            </a:r>
            <a:endParaRPr b="1">
              <a:latin typeface="Rajdhani"/>
              <a:ea typeface="Rajdhani"/>
              <a:cs typeface="Rajdhani"/>
              <a:sym typeface="Rajdhani"/>
            </a:endParaRPr>
          </a:p>
        </p:txBody>
      </p:sp>
      <p:pic>
        <p:nvPicPr>
          <p:cNvPr id="391" name="Google Shape;391;p47"/>
          <p:cNvPicPr preferRelativeResize="0"/>
          <p:nvPr/>
        </p:nvPicPr>
        <p:blipFill>
          <a:blip r:embed="rId3">
            <a:alphaModFix/>
          </a:blip>
          <a:stretch>
            <a:fillRect/>
          </a:stretch>
        </p:blipFill>
        <p:spPr>
          <a:xfrm>
            <a:off x="129300" y="1505425"/>
            <a:ext cx="8829351" cy="1915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397" name="Google Shape;397;p48"/>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txBox="1"/>
          <p:nvPr/>
        </p:nvSpPr>
        <p:spPr>
          <a:xfrm>
            <a:off x="571125" y="724050"/>
            <a:ext cx="154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Activation-input covariance</a:t>
            </a:r>
            <a:endParaRPr b="1">
              <a:latin typeface="Rajdhani"/>
              <a:ea typeface="Rajdhani"/>
              <a:cs typeface="Rajdhani"/>
              <a:sym typeface="Rajdhani"/>
            </a:endParaRPr>
          </a:p>
        </p:txBody>
      </p:sp>
      <p:pic>
        <p:nvPicPr>
          <p:cNvPr id="399" name="Google Shape;399;p48"/>
          <p:cNvPicPr preferRelativeResize="0"/>
          <p:nvPr/>
        </p:nvPicPr>
        <p:blipFill>
          <a:blip r:embed="rId3">
            <a:alphaModFix/>
          </a:blip>
          <a:stretch>
            <a:fillRect/>
          </a:stretch>
        </p:blipFill>
        <p:spPr>
          <a:xfrm>
            <a:off x="4436125" y="619225"/>
            <a:ext cx="4254133" cy="3905026"/>
          </a:xfrm>
          <a:prstGeom prst="rect">
            <a:avLst/>
          </a:prstGeom>
          <a:noFill/>
          <a:ln>
            <a:noFill/>
          </a:ln>
        </p:spPr>
      </p:pic>
      <p:sp>
        <p:nvSpPr>
          <p:cNvPr id="400" name="Google Shape;400;p48"/>
          <p:cNvSpPr txBox="1"/>
          <p:nvPr/>
        </p:nvSpPr>
        <p:spPr>
          <a:xfrm>
            <a:off x="256825" y="2289650"/>
            <a:ext cx="3987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ajdhani"/>
                <a:ea typeface="Rajdhani"/>
                <a:cs typeface="Rajdhani"/>
                <a:sym typeface="Rajdhani"/>
              </a:rPr>
              <a:t>combines:</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a:p>
            <a:pPr indent="-317500" lvl="0" marL="457200" rtl="0" algn="l">
              <a:spcBef>
                <a:spcPts val="0"/>
              </a:spcBef>
              <a:spcAft>
                <a:spcPts val="0"/>
              </a:spcAft>
              <a:buSzPts val="1400"/>
              <a:buFont typeface="Rajdhani"/>
              <a:buAutoNum type="arabicPeriod"/>
            </a:pPr>
            <a:r>
              <a:rPr lang="pl">
                <a:latin typeface="Rajdhani"/>
                <a:ea typeface="Rajdhani"/>
                <a:cs typeface="Rajdhani"/>
                <a:sym typeface="Rajdhani"/>
              </a:rPr>
              <a:t>propagating information forward through </a:t>
            </a:r>
            <a:r>
              <a:rPr i="1" lang="pl" sz="1600">
                <a:solidFill>
                  <a:schemeClr val="dk1"/>
                </a:solidFill>
                <a:latin typeface="Rajdhani"/>
                <a:ea typeface="Rajdhani"/>
                <a:cs typeface="Rajdhani"/>
                <a:sym typeface="Rajdhani"/>
              </a:rPr>
              <a:t>z</a:t>
            </a:r>
            <a:r>
              <a:rPr baseline="-25000" i="1" lang="pl" sz="1600">
                <a:solidFill>
                  <a:schemeClr val="dk1"/>
                </a:solidFill>
                <a:latin typeface="Rajdhani"/>
                <a:ea typeface="Rajdhani"/>
                <a:cs typeface="Rajdhani"/>
                <a:sym typeface="Rajdhani"/>
              </a:rPr>
              <a:t>i</a:t>
            </a:r>
            <a:r>
              <a:rPr baseline="30000" i="1" lang="pl" sz="1600">
                <a:solidFill>
                  <a:schemeClr val="dk1"/>
                </a:solidFill>
                <a:latin typeface="Rajdhani"/>
                <a:ea typeface="Rajdhani"/>
                <a:cs typeface="Rajdhani"/>
                <a:sym typeface="Rajdhani"/>
              </a:rPr>
              <a:t>l-1</a:t>
            </a:r>
            <a:endParaRPr>
              <a:latin typeface="Rajdhani"/>
              <a:ea typeface="Rajdhani"/>
              <a:cs typeface="Rajdhani"/>
              <a:sym typeface="Rajdhani"/>
            </a:endParaRPr>
          </a:p>
          <a:p>
            <a:pPr indent="0" lvl="0" marL="457200" rtl="0" algn="l">
              <a:spcBef>
                <a:spcPts val="0"/>
              </a:spcBef>
              <a:spcAft>
                <a:spcPts val="0"/>
              </a:spcAft>
              <a:buNone/>
            </a:pPr>
            <a:r>
              <a:t/>
            </a:r>
            <a:endParaRPr>
              <a:latin typeface="Rajdhani"/>
              <a:ea typeface="Rajdhani"/>
              <a:cs typeface="Rajdhani"/>
              <a:sym typeface="Rajdhani"/>
            </a:endParaRPr>
          </a:p>
          <a:p>
            <a:pPr indent="-317500" lvl="0" marL="457200" rtl="0" algn="l">
              <a:spcBef>
                <a:spcPts val="0"/>
              </a:spcBef>
              <a:spcAft>
                <a:spcPts val="0"/>
              </a:spcAft>
              <a:buSzPts val="1400"/>
              <a:buFont typeface="Rajdhani"/>
              <a:buAutoNum type="arabicPeriod"/>
            </a:pPr>
            <a:r>
              <a:rPr lang="pl">
                <a:solidFill>
                  <a:schemeClr val="dk1"/>
                </a:solidFill>
                <a:latin typeface="Rajdhani"/>
                <a:ea typeface="Rajdhani"/>
                <a:cs typeface="Rajdhani"/>
                <a:sym typeface="Rajdhani"/>
              </a:rPr>
              <a:t>evolving by incorporating                    additional local context through </a:t>
            </a:r>
            <a:r>
              <a:rPr i="1" lang="pl" sz="1600">
                <a:solidFill>
                  <a:schemeClr val="dk1"/>
                </a:solidFill>
                <a:latin typeface="Rajdhani"/>
                <a:ea typeface="Rajdhani"/>
                <a:cs typeface="Rajdhani"/>
                <a:sym typeface="Rajdhani"/>
              </a:rPr>
              <a:t>g </a:t>
            </a:r>
            <a:r>
              <a:rPr baseline="30000" i="1" lang="pl" sz="1600">
                <a:solidFill>
                  <a:schemeClr val="dk1"/>
                </a:solidFill>
                <a:latin typeface="Rajdhani"/>
                <a:ea typeface="Rajdhani"/>
                <a:cs typeface="Rajdhani"/>
                <a:sym typeface="Rajdhani"/>
              </a:rPr>
              <a:t>l </a:t>
            </a:r>
            <a:r>
              <a:rPr lang="pl" sz="1600">
                <a:solidFill>
                  <a:schemeClr val="dk1"/>
                </a:solidFill>
                <a:latin typeface="Rajdhani"/>
                <a:ea typeface="Rajdhani"/>
                <a:cs typeface="Rajdhani"/>
                <a:sym typeface="Rajdhani"/>
              </a:rPr>
              <a:t>(</a:t>
            </a:r>
            <a:r>
              <a:rPr i="1" lang="pl" sz="1600">
                <a:solidFill>
                  <a:schemeClr val="dk1"/>
                </a:solidFill>
                <a:latin typeface="Rajdhani"/>
                <a:ea typeface="Rajdhani"/>
                <a:cs typeface="Rajdhani"/>
                <a:sym typeface="Rajdhani"/>
              </a:rPr>
              <a:t>z </a:t>
            </a:r>
            <a:r>
              <a:rPr baseline="30000" i="1" lang="pl" sz="1600">
                <a:solidFill>
                  <a:schemeClr val="dk1"/>
                </a:solidFill>
                <a:latin typeface="Rajdhani"/>
                <a:ea typeface="Rajdhani"/>
                <a:cs typeface="Rajdhani"/>
                <a:sym typeface="Rajdhani"/>
              </a:rPr>
              <a:t>l-1 </a:t>
            </a:r>
            <a:r>
              <a:rPr lang="pl" sz="1600">
                <a:solidFill>
                  <a:schemeClr val="dk1"/>
                </a:solidFill>
                <a:latin typeface="Rajdhani"/>
                <a:ea typeface="Rajdhani"/>
                <a:cs typeface="Rajdhani"/>
                <a:sym typeface="Rajdhani"/>
              </a:rPr>
              <a:t>)</a:t>
            </a:r>
            <a:r>
              <a:rPr baseline="-25000" i="1" lang="pl" sz="1600">
                <a:solidFill>
                  <a:schemeClr val="dk1"/>
                </a:solidFill>
                <a:latin typeface="Rajdhani"/>
                <a:ea typeface="Rajdhani"/>
                <a:cs typeface="Rajdhani"/>
                <a:sym typeface="Rajdhani"/>
              </a:rPr>
              <a:t>i</a:t>
            </a:r>
            <a:endParaRPr baseline="-25000" i="1" sz="1800">
              <a:latin typeface="Rajdhani"/>
              <a:ea typeface="Rajdhani"/>
              <a:cs typeface="Rajdhani"/>
              <a:sym typeface="Rajdhani"/>
            </a:endParaRPr>
          </a:p>
          <a:p>
            <a:pPr indent="0" lvl="0" marL="457200" rtl="0" algn="l">
              <a:spcBef>
                <a:spcPts val="0"/>
              </a:spcBef>
              <a:spcAft>
                <a:spcPts val="0"/>
              </a:spcAft>
              <a:buNone/>
            </a:pPr>
            <a:r>
              <a:t/>
            </a:r>
            <a:endParaRPr baseline="30000" i="1" sz="1600">
              <a:latin typeface="Rajdhani"/>
              <a:ea typeface="Rajdhani"/>
              <a:cs typeface="Rajdhani"/>
              <a:sym typeface="Rajdhani"/>
            </a:endParaRPr>
          </a:p>
        </p:txBody>
      </p:sp>
      <p:pic>
        <p:nvPicPr>
          <p:cNvPr id="401" name="Google Shape;401;p48"/>
          <p:cNvPicPr preferRelativeResize="0"/>
          <p:nvPr/>
        </p:nvPicPr>
        <p:blipFill>
          <a:blip r:embed="rId4">
            <a:alphaModFix/>
          </a:blip>
          <a:stretch>
            <a:fillRect/>
          </a:stretch>
        </p:blipFill>
        <p:spPr>
          <a:xfrm>
            <a:off x="1021826" y="1632553"/>
            <a:ext cx="2457602" cy="364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253525" y="151350"/>
            <a:ext cx="7818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pl" sz="2520">
                <a:latin typeface="Rajdhani"/>
                <a:ea typeface="Rajdhani"/>
                <a:cs typeface="Rajdhani"/>
                <a:sym typeface="Rajdhani"/>
              </a:rPr>
              <a:t>Exploring activations with unsupervised methods</a:t>
            </a:r>
            <a:endParaRPr b="1" sz="2520">
              <a:latin typeface="Rajdhani"/>
              <a:ea typeface="Rajdhani"/>
              <a:cs typeface="Rajdhani"/>
              <a:sym typeface="Rajdhani"/>
            </a:endParaRPr>
          </a:p>
        </p:txBody>
      </p:sp>
      <p:sp>
        <p:nvSpPr>
          <p:cNvPr id="407" name="Google Shape;407;p49"/>
          <p:cNvSpPr/>
          <p:nvPr/>
        </p:nvSpPr>
        <p:spPr>
          <a:xfrm>
            <a:off x="0" y="1457950"/>
            <a:ext cx="129300" cy="36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txBox="1"/>
          <p:nvPr/>
        </p:nvSpPr>
        <p:spPr>
          <a:xfrm>
            <a:off x="571125" y="724050"/>
            <a:ext cx="154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a:latin typeface="Rajdhani"/>
                <a:ea typeface="Rajdhani"/>
                <a:cs typeface="Rajdhani"/>
                <a:sym typeface="Rajdhani"/>
              </a:rPr>
              <a:t>Activation-input covariance</a:t>
            </a:r>
            <a:endParaRPr b="1">
              <a:latin typeface="Rajdhani"/>
              <a:ea typeface="Rajdhani"/>
              <a:cs typeface="Rajdhani"/>
              <a:sym typeface="Rajdhani"/>
            </a:endParaRPr>
          </a:p>
        </p:txBody>
      </p:sp>
      <p:pic>
        <p:nvPicPr>
          <p:cNvPr id="409" name="Google Shape;409;p49"/>
          <p:cNvPicPr preferRelativeResize="0"/>
          <p:nvPr/>
        </p:nvPicPr>
        <p:blipFill>
          <a:blip r:embed="rId3">
            <a:alphaModFix/>
          </a:blip>
          <a:stretch>
            <a:fillRect/>
          </a:stretch>
        </p:blipFill>
        <p:spPr>
          <a:xfrm>
            <a:off x="3994125" y="625825"/>
            <a:ext cx="4371460" cy="4001875"/>
          </a:xfrm>
          <a:prstGeom prst="rect">
            <a:avLst/>
          </a:prstGeom>
          <a:noFill/>
          <a:ln>
            <a:noFill/>
          </a:ln>
        </p:spPr>
      </p:pic>
      <p:sp>
        <p:nvSpPr>
          <p:cNvPr id="410" name="Google Shape;410;p49"/>
          <p:cNvSpPr txBox="1"/>
          <p:nvPr/>
        </p:nvSpPr>
        <p:spPr>
          <a:xfrm>
            <a:off x="345225" y="1852200"/>
            <a:ext cx="26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jdhani"/>
              <a:ea typeface="Rajdhani"/>
              <a:cs typeface="Rajdhani"/>
              <a:sym typeface="Rajdhani"/>
            </a:endParaRPr>
          </a:p>
        </p:txBody>
      </p:sp>
      <p:sp>
        <p:nvSpPr>
          <p:cNvPr id="411" name="Google Shape;411;p49"/>
          <p:cNvSpPr txBox="1"/>
          <p:nvPr/>
        </p:nvSpPr>
        <p:spPr>
          <a:xfrm>
            <a:off x="345225" y="2103413"/>
            <a:ext cx="32928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l">
                <a:latin typeface="Rajdhani"/>
                <a:ea typeface="Rajdhani"/>
                <a:cs typeface="Rajdhani"/>
                <a:sym typeface="Rajdhani"/>
              </a:rPr>
              <a:t>Local patterns from the beginning of the network can become increasingly global as activations are propagated further and may evolve into different patterns.</a:t>
            </a:r>
            <a:endParaRPr>
              <a:latin typeface="Rajdhani"/>
              <a:ea typeface="Rajdhani"/>
              <a:cs typeface="Rajdhani"/>
              <a:sym typeface="Rajdhan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l" sz="3140"/>
              <a:t>Thank you for your attention!</a:t>
            </a:r>
            <a:endParaRPr sz="31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What is chess?</a:t>
            </a:r>
            <a:endParaRPr b="1">
              <a:latin typeface="Rajdhani"/>
              <a:ea typeface="Rajdhani"/>
              <a:cs typeface="Rajdhani"/>
              <a:sym typeface="Rajdhani"/>
            </a:endParaRPr>
          </a:p>
        </p:txBody>
      </p:sp>
      <p:pic>
        <p:nvPicPr>
          <p:cNvPr id="140" name="Google Shape;140;p16"/>
          <p:cNvPicPr preferRelativeResize="0"/>
          <p:nvPr/>
        </p:nvPicPr>
        <p:blipFill>
          <a:blip r:embed="rId3">
            <a:alphaModFix/>
          </a:blip>
          <a:stretch>
            <a:fillRect/>
          </a:stretch>
        </p:blipFill>
        <p:spPr>
          <a:xfrm>
            <a:off x="1552075" y="1296950"/>
            <a:ext cx="2448024" cy="2448024"/>
          </a:xfrm>
          <a:prstGeom prst="rect">
            <a:avLst/>
          </a:prstGeom>
          <a:noFill/>
          <a:ln>
            <a:noFill/>
          </a:ln>
        </p:spPr>
      </p:pic>
      <p:pic>
        <p:nvPicPr>
          <p:cNvPr id="141" name="Google Shape;141;p16"/>
          <p:cNvPicPr preferRelativeResize="0"/>
          <p:nvPr/>
        </p:nvPicPr>
        <p:blipFill>
          <a:blip r:embed="rId4">
            <a:alphaModFix/>
          </a:blip>
          <a:stretch>
            <a:fillRect/>
          </a:stretch>
        </p:blipFill>
        <p:spPr>
          <a:xfrm>
            <a:off x="4728350" y="1774937"/>
            <a:ext cx="3397273" cy="126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What is chess?</a:t>
            </a:r>
            <a:endParaRPr b="1">
              <a:latin typeface="Rajdhani"/>
              <a:ea typeface="Rajdhani"/>
              <a:cs typeface="Rajdhani"/>
              <a:sym typeface="Rajdhani"/>
            </a:endParaRPr>
          </a:p>
        </p:txBody>
      </p:sp>
      <p:pic>
        <p:nvPicPr>
          <p:cNvPr id="147" name="Google Shape;147;p17"/>
          <p:cNvPicPr preferRelativeResize="0"/>
          <p:nvPr/>
        </p:nvPicPr>
        <p:blipFill>
          <a:blip r:embed="rId3">
            <a:alphaModFix/>
          </a:blip>
          <a:stretch>
            <a:fillRect/>
          </a:stretch>
        </p:blipFill>
        <p:spPr>
          <a:xfrm>
            <a:off x="1123489" y="874950"/>
            <a:ext cx="1607963" cy="1610625"/>
          </a:xfrm>
          <a:prstGeom prst="rect">
            <a:avLst/>
          </a:prstGeom>
          <a:noFill/>
          <a:ln>
            <a:noFill/>
          </a:ln>
        </p:spPr>
      </p:pic>
      <p:pic>
        <p:nvPicPr>
          <p:cNvPr id="148" name="Google Shape;148;p17"/>
          <p:cNvPicPr preferRelativeResize="0"/>
          <p:nvPr/>
        </p:nvPicPr>
        <p:blipFill>
          <a:blip r:embed="rId4">
            <a:alphaModFix/>
          </a:blip>
          <a:stretch>
            <a:fillRect/>
          </a:stretch>
        </p:blipFill>
        <p:spPr>
          <a:xfrm>
            <a:off x="3893375" y="874950"/>
            <a:ext cx="1607975" cy="1610637"/>
          </a:xfrm>
          <a:prstGeom prst="rect">
            <a:avLst/>
          </a:prstGeom>
          <a:noFill/>
          <a:ln>
            <a:noFill/>
          </a:ln>
        </p:spPr>
      </p:pic>
      <p:pic>
        <p:nvPicPr>
          <p:cNvPr id="149" name="Google Shape;149;p17"/>
          <p:cNvPicPr preferRelativeResize="0"/>
          <p:nvPr/>
        </p:nvPicPr>
        <p:blipFill>
          <a:blip r:embed="rId5">
            <a:alphaModFix/>
          </a:blip>
          <a:stretch>
            <a:fillRect/>
          </a:stretch>
        </p:blipFill>
        <p:spPr>
          <a:xfrm>
            <a:off x="6555750" y="874949"/>
            <a:ext cx="1607975" cy="1610637"/>
          </a:xfrm>
          <a:prstGeom prst="rect">
            <a:avLst/>
          </a:prstGeom>
          <a:noFill/>
          <a:ln>
            <a:noFill/>
          </a:ln>
        </p:spPr>
      </p:pic>
      <p:pic>
        <p:nvPicPr>
          <p:cNvPr id="150" name="Google Shape;150;p17"/>
          <p:cNvPicPr preferRelativeResize="0"/>
          <p:nvPr/>
        </p:nvPicPr>
        <p:blipFill>
          <a:blip r:embed="rId6">
            <a:alphaModFix/>
          </a:blip>
          <a:stretch>
            <a:fillRect/>
          </a:stretch>
        </p:blipFill>
        <p:spPr>
          <a:xfrm>
            <a:off x="6555750" y="2840925"/>
            <a:ext cx="1607975" cy="1610631"/>
          </a:xfrm>
          <a:prstGeom prst="rect">
            <a:avLst/>
          </a:prstGeom>
          <a:noFill/>
          <a:ln>
            <a:noFill/>
          </a:ln>
        </p:spPr>
      </p:pic>
      <p:pic>
        <p:nvPicPr>
          <p:cNvPr id="151" name="Google Shape;151;p17"/>
          <p:cNvPicPr preferRelativeResize="0"/>
          <p:nvPr/>
        </p:nvPicPr>
        <p:blipFill>
          <a:blip r:embed="rId7">
            <a:alphaModFix/>
          </a:blip>
          <a:stretch>
            <a:fillRect/>
          </a:stretch>
        </p:blipFill>
        <p:spPr>
          <a:xfrm>
            <a:off x="1123500" y="2842263"/>
            <a:ext cx="1607950" cy="1607950"/>
          </a:xfrm>
          <a:prstGeom prst="rect">
            <a:avLst/>
          </a:prstGeom>
          <a:noFill/>
          <a:ln>
            <a:noFill/>
          </a:ln>
        </p:spPr>
      </p:pic>
      <p:pic>
        <p:nvPicPr>
          <p:cNvPr id="152" name="Google Shape;152;p17"/>
          <p:cNvPicPr preferRelativeResize="0"/>
          <p:nvPr/>
        </p:nvPicPr>
        <p:blipFill>
          <a:blip r:embed="rId8">
            <a:alphaModFix/>
          </a:blip>
          <a:stretch>
            <a:fillRect/>
          </a:stretch>
        </p:blipFill>
        <p:spPr>
          <a:xfrm>
            <a:off x="3893388" y="2840926"/>
            <a:ext cx="1607963" cy="1610625"/>
          </a:xfrm>
          <a:prstGeom prst="rect">
            <a:avLst/>
          </a:prstGeom>
          <a:noFill/>
          <a:ln>
            <a:noFill/>
          </a:ln>
        </p:spPr>
      </p:pic>
      <p:sp>
        <p:nvSpPr>
          <p:cNvPr id="153" name="Google Shape;153;p17"/>
          <p:cNvSpPr txBox="1"/>
          <p:nvPr/>
        </p:nvSpPr>
        <p:spPr>
          <a:xfrm>
            <a:off x="1660925" y="2422500"/>
            <a:ext cx="53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Pawn</a:t>
            </a:r>
            <a:endParaRPr sz="1100">
              <a:latin typeface="Rajdhani"/>
              <a:ea typeface="Rajdhani"/>
              <a:cs typeface="Rajdhani"/>
              <a:sym typeface="Rajdhani"/>
            </a:endParaRPr>
          </a:p>
        </p:txBody>
      </p:sp>
      <p:sp>
        <p:nvSpPr>
          <p:cNvPr id="154" name="Google Shape;154;p17"/>
          <p:cNvSpPr txBox="1"/>
          <p:nvPr/>
        </p:nvSpPr>
        <p:spPr>
          <a:xfrm>
            <a:off x="4388352" y="2422500"/>
            <a:ext cx="61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Bishop</a:t>
            </a:r>
            <a:endParaRPr sz="1100">
              <a:latin typeface="Rajdhani"/>
              <a:ea typeface="Rajdhani"/>
              <a:cs typeface="Rajdhani"/>
              <a:sym typeface="Rajdhani"/>
            </a:endParaRPr>
          </a:p>
        </p:txBody>
      </p:sp>
      <p:sp>
        <p:nvSpPr>
          <p:cNvPr id="155" name="Google Shape;155;p17"/>
          <p:cNvSpPr txBox="1"/>
          <p:nvPr/>
        </p:nvSpPr>
        <p:spPr>
          <a:xfrm>
            <a:off x="7050727" y="2422500"/>
            <a:ext cx="61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Knight</a:t>
            </a:r>
            <a:endParaRPr sz="1100">
              <a:latin typeface="Rajdhani"/>
              <a:ea typeface="Rajdhani"/>
              <a:cs typeface="Rajdhani"/>
              <a:sym typeface="Rajdhani"/>
            </a:endParaRPr>
          </a:p>
        </p:txBody>
      </p:sp>
      <p:sp>
        <p:nvSpPr>
          <p:cNvPr id="156" name="Google Shape;156;p17"/>
          <p:cNvSpPr txBox="1"/>
          <p:nvPr/>
        </p:nvSpPr>
        <p:spPr>
          <a:xfrm>
            <a:off x="1618475" y="4363575"/>
            <a:ext cx="61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Queen</a:t>
            </a:r>
            <a:endParaRPr sz="1100">
              <a:latin typeface="Rajdhani"/>
              <a:ea typeface="Rajdhani"/>
              <a:cs typeface="Rajdhani"/>
              <a:sym typeface="Rajdhani"/>
            </a:endParaRPr>
          </a:p>
        </p:txBody>
      </p:sp>
      <p:sp>
        <p:nvSpPr>
          <p:cNvPr id="157" name="Google Shape;157;p17"/>
          <p:cNvSpPr txBox="1"/>
          <p:nvPr/>
        </p:nvSpPr>
        <p:spPr>
          <a:xfrm>
            <a:off x="4388363" y="4363575"/>
            <a:ext cx="61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King</a:t>
            </a:r>
            <a:endParaRPr sz="1100">
              <a:latin typeface="Rajdhani"/>
              <a:ea typeface="Rajdhani"/>
              <a:cs typeface="Rajdhani"/>
              <a:sym typeface="Rajdhani"/>
            </a:endParaRPr>
          </a:p>
        </p:txBody>
      </p:sp>
      <p:sp>
        <p:nvSpPr>
          <p:cNvPr id="158" name="Google Shape;158;p17"/>
          <p:cNvSpPr txBox="1"/>
          <p:nvPr/>
        </p:nvSpPr>
        <p:spPr>
          <a:xfrm>
            <a:off x="7050725" y="4363575"/>
            <a:ext cx="618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Rajdhani"/>
                <a:ea typeface="Rajdhani"/>
                <a:cs typeface="Rajdhani"/>
                <a:sym typeface="Rajdhani"/>
              </a:rPr>
              <a:t>Rook</a:t>
            </a:r>
            <a:endParaRPr sz="1100">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a:t>How does AlphaZero work</a:t>
            </a:r>
            <a:r>
              <a:rPr lang="pl"/>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How does AlphaZero work</a:t>
            </a:r>
            <a:r>
              <a:rPr b="1" lang="pl">
                <a:latin typeface="Rajdhani"/>
                <a:ea typeface="Rajdhani"/>
                <a:cs typeface="Rajdhani"/>
                <a:sym typeface="Rajdhani"/>
              </a:rPr>
              <a:t>?</a:t>
            </a:r>
            <a:endParaRPr b="1">
              <a:latin typeface="Rajdhani"/>
              <a:ea typeface="Rajdhani"/>
              <a:cs typeface="Rajdhani"/>
              <a:sym typeface="Rajdhani"/>
            </a:endParaRPr>
          </a:p>
        </p:txBody>
      </p:sp>
      <p:pic>
        <p:nvPicPr>
          <p:cNvPr id="169" name="Google Shape;169;p19"/>
          <p:cNvPicPr preferRelativeResize="0"/>
          <p:nvPr/>
        </p:nvPicPr>
        <p:blipFill>
          <a:blip r:embed="rId3">
            <a:alphaModFix/>
          </a:blip>
          <a:stretch>
            <a:fillRect/>
          </a:stretch>
        </p:blipFill>
        <p:spPr>
          <a:xfrm>
            <a:off x="393200" y="1678525"/>
            <a:ext cx="3600726" cy="1485275"/>
          </a:xfrm>
          <a:prstGeom prst="rect">
            <a:avLst/>
          </a:prstGeom>
          <a:noFill/>
          <a:ln>
            <a:noFill/>
          </a:ln>
        </p:spPr>
      </p:pic>
      <p:pic>
        <p:nvPicPr>
          <p:cNvPr id="170" name="Google Shape;170;p19"/>
          <p:cNvPicPr preferRelativeResize="0"/>
          <p:nvPr/>
        </p:nvPicPr>
        <p:blipFill>
          <a:blip r:embed="rId4">
            <a:alphaModFix/>
          </a:blip>
          <a:stretch>
            <a:fillRect/>
          </a:stretch>
        </p:blipFill>
        <p:spPr>
          <a:xfrm>
            <a:off x="4332975" y="82575"/>
            <a:ext cx="4533925" cy="457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How does AlphaZero work?</a:t>
            </a:r>
            <a:endParaRPr b="1">
              <a:latin typeface="Rajdhani"/>
              <a:ea typeface="Rajdhani"/>
              <a:cs typeface="Rajdhani"/>
              <a:sym typeface="Rajdhani"/>
            </a:endParaRPr>
          </a:p>
        </p:txBody>
      </p:sp>
      <p:pic>
        <p:nvPicPr>
          <p:cNvPr id="176" name="Google Shape;176;p20"/>
          <p:cNvPicPr preferRelativeResize="0"/>
          <p:nvPr/>
        </p:nvPicPr>
        <p:blipFill>
          <a:blip r:embed="rId3">
            <a:alphaModFix/>
          </a:blip>
          <a:stretch>
            <a:fillRect/>
          </a:stretch>
        </p:blipFill>
        <p:spPr>
          <a:xfrm>
            <a:off x="253525" y="777775"/>
            <a:ext cx="4709676" cy="1737375"/>
          </a:xfrm>
          <a:prstGeom prst="rect">
            <a:avLst/>
          </a:prstGeom>
          <a:noFill/>
          <a:ln>
            <a:noFill/>
          </a:ln>
        </p:spPr>
      </p:pic>
      <p:pic>
        <p:nvPicPr>
          <p:cNvPr id="177" name="Google Shape;177;p20"/>
          <p:cNvPicPr preferRelativeResize="0"/>
          <p:nvPr/>
        </p:nvPicPr>
        <p:blipFill>
          <a:blip r:embed="rId4">
            <a:alphaModFix/>
          </a:blip>
          <a:stretch>
            <a:fillRect/>
          </a:stretch>
        </p:blipFill>
        <p:spPr>
          <a:xfrm>
            <a:off x="3144975" y="2908325"/>
            <a:ext cx="5407349" cy="1629875"/>
          </a:xfrm>
          <a:prstGeom prst="rect">
            <a:avLst/>
          </a:prstGeom>
          <a:noFill/>
          <a:ln>
            <a:noFill/>
          </a:ln>
        </p:spPr>
      </p:pic>
      <p:cxnSp>
        <p:nvCxnSpPr>
          <p:cNvPr id="178" name="Google Shape;178;p20"/>
          <p:cNvCxnSpPr/>
          <p:nvPr/>
        </p:nvCxnSpPr>
        <p:spPr>
          <a:xfrm>
            <a:off x="238875" y="1998875"/>
            <a:ext cx="3009900" cy="9231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20"/>
          <p:cNvCxnSpPr/>
          <p:nvPr/>
        </p:nvCxnSpPr>
        <p:spPr>
          <a:xfrm>
            <a:off x="1494375" y="1987400"/>
            <a:ext cx="6099900" cy="9402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20"/>
          <p:cNvSpPr/>
          <p:nvPr/>
        </p:nvSpPr>
        <p:spPr>
          <a:xfrm>
            <a:off x="3248650" y="2921875"/>
            <a:ext cx="4351200" cy="156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txBox="1"/>
          <p:nvPr/>
        </p:nvSpPr>
        <p:spPr>
          <a:xfrm>
            <a:off x="5960325" y="1171425"/>
            <a:ext cx="1840200" cy="492600"/>
          </a:xfrm>
          <a:prstGeom prst="rect">
            <a:avLst/>
          </a:prstGeom>
          <a:noFill/>
          <a:ln>
            <a:noFill/>
          </a:ln>
        </p:spPr>
        <p:txBody>
          <a:bodyPr anchorCtr="0" anchor="t" bIns="91425" lIns="91425" spcFirstLastPara="1" rIns="91425" wrap="square" tIns="91425">
            <a:spAutoFit/>
          </a:bodyPr>
          <a:lstStyle/>
          <a:p>
            <a:pPr indent="-355600" lvl="0" marL="457200" rtl="0" algn="ctr">
              <a:spcBef>
                <a:spcPts val="0"/>
              </a:spcBef>
              <a:spcAft>
                <a:spcPts val="0"/>
              </a:spcAft>
              <a:buSzPts val="2000"/>
              <a:buFont typeface="Rajdhani"/>
              <a:buAutoNum type="alphaLcParenR"/>
            </a:pPr>
            <a:r>
              <a:rPr b="1" lang="pl" sz="2000">
                <a:latin typeface="Rajdhani"/>
                <a:ea typeface="Rajdhani"/>
                <a:cs typeface="Rajdhani"/>
                <a:sym typeface="Rajdhani"/>
              </a:rPr>
              <a:t>Self-play</a:t>
            </a:r>
            <a:endParaRPr b="1" sz="2000">
              <a:latin typeface="Rajdhani"/>
              <a:ea typeface="Rajdhani"/>
              <a:cs typeface="Rajdhani"/>
              <a:sym typeface="Rajdhan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253525" y="151350"/>
            <a:ext cx="781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l">
                <a:latin typeface="Rajdhani"/>
                <a:ea typeface="Rajdhani"/>
                <a:cs typeface="Rajdhani"/>
                <a:sym typeface="Rajdhani"/>
              </a:rPr>
              <a:t>How does AlphaZero work?</a:t>
            </a:r>
            <a:endParaRPr b="1">
              <a:latin typeface="Rajdhani"/>
              <a:ea typeface="Rajdhani"/>
              <a:cs typeface="Rajdhani"/>
              <a:sym typeface="Rajdhani"/>
            </a:endParaRPr>
          </a:p>
        </p:txBody>
      </p:sp>
      <p:sp>
        <p:nvSpPr>
          <p:cNvPr id="187" name="Google Shape;187;p21"/>
          <p:cNvSpPr txBox="1"/>
          <p:nvPr/>
        </p:nvSpPr>
        <p:spPr>
          <a:xfrm>
            <a:off x="5960325" y="1171425"/>
            <a:ext cx="184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l" sz="2000">
                <a:latin typeface="Rajdhani"/>
                <a:ea typeface="Rajdhani"/>
                <a:cs typeface="Rajdhani"/>
                <a:sym typeface="Rajdhani"/>
              </a:rPr>
              <a:t>b)   Training</a:t>
            </a:r>
            <a:endParaRPr b="1" sz="2000">
              <a:latin typeface="Rajdhani"/>
              <a:ea typeface="Rajdhani"/>
              <a:cs typeface="Rajdhani"/>
              <a:sym typeface="Rajdhani"/>
            </a:endParaRPr>
          </a:p>
        </p:txBody>
      </p:sp>
      <p:pic>
        <p:nvPicPr>
          <p:cNvPr id="188" name="Google Shape;188;p21"/>
          <p:cNvPicPr preferRelativeResize="0"/>
          <p:nvPr/>
        </p:nvPicPr>
        <p:blipFill>
          <a:blip r:embed="rId3">
            <a:alphaModFix/>
          </a:blip>
          <a:stretch>
            <a:fillRect/>
          </a:stretch>
        </p:blipFill>
        <p:spPr>
          <a:xfrm>
            <a:off x="135175" y="1095013"/>
            <a:ext cx="5613026" cy="2953475"/>
          </a:xfrm>
          <a:prstGeom prst="rect">
            <a:avLst/>
          </a:prstGeom>
          <a:noFill/>
          <a:ln>
            <a:noFill/>
          </a:ln>
        </p:spPr>
      </p:pic>
      <p:pic>
        <p:nvPicPr>
          <p:cNvPr id="189" name="Google Shape;189;p21"/>
          <p:cNvPicPr preferRelativeResize="0"/>
          <p:nvPr/>
        </p:nvPicPr>
        <p:blipFill>
          <a:blip r:embed="rId4">
            <a:alphaModFix/>
          </a:blip>
          <a:stretch>
            <a:fillRect/>
          </a:stretch>
        </p:blipFill>
        <p:spPr>
          <a:xfrm>
            <a:off x="5368944" y="2197375"/>
            <a:ext cx="3422881"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OMER">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